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a" charset="1" panose="00000500000000000000"/>
      <p:regular r:id="rId10"/>
    </p:embeddedFont>
    <p:embeddedFont>
      <p:font typeface="Montserrat Semi-Bold" charset="1" panose="00000700000000000000"/>
      <p:regular r:id="rId11"/>
    </p:embeddedFont>
    <p:embeddedFont>
      <p:font typeface="Montserrat Semi-Bold Bold" charset="1" panose="00000800000000000000"/>
      <p:regular r:id="rId12"/>
    </p:embeddedFont>
    <p:embeddedFont>
      <p:font typeface="Montserrat Semi-Bold Italics" charset="1" panose="00000700000000000000"/>
      <p:regular r:id="rId13"/>
    </p:embeddedFont>
    <p:embeddedFont>
      <p:font typeface="Montserrat Semi-Bold Bold Italics" charset="1" panose="00000800000000000000"/>
      <p:regular r:id="rId14"/>
    </p:embeddedFont>
    <p:embeddedFont>
      <p:font typeface="Montserrat" charset="1" panose="00000500000000000000"/>
      <p:regular r:id="rId15"/>
    </p:embeddedFont>
    <p:embeddedFont>
      <p:font typeface="Montserrat Bold" charset="1" panose="00000600000000000000"/>
      <p:regular r:id="rId16"/>
    </p:embeddedFont>
    <p:embeddedFont>
      <p:font typeface="Montserrat Italics" charset="1" panose="00000500000000000000"/>
      <p:regular r:id="rId17"/>
    </p:embeddedFont>
    <p:embeddedFont>
      <p:font typeface="Montserrat Bold Italics" charset="1" panose="000006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11" Target="../media/image31.jpeg" Type="http://schemas.openxmlformats.org/officeDocument/2006/relationships/image"/><Relationship Id="rId2" Target="../media/image2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jpeg" Type="http://schemas.openxmlformats.org/officeDocument/2006/relationships/image"/><Relationship Id="rId8" Target="../media/image28.jpeg" Type="http://schemas.openxmlformats.org/officeDocument/2006/relationships/image"/><Relationship Id="rId9" Target="../media/image29.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864011" cy="10287000"/>
          </a:xfrm>
          <a:custGeom>
            <a:avLst/>
            <a:gdLst/>
            <a:ahLst/>
            <a:cxnLst/>
            <a:rect r="r" b="b" t="t" l="l"/>
            <a:pathLst>
              <a:path h="10287000" w="13864011">
                <a:moveTo>
                  <a:pt x="0" y="0"/>
                </a:moveTo>
                <a:lnTo>
                  <a:pt x="13864011" y="0"/>
                </a:lnTo>
                <a:lnTo>
                  <a:pt x="13864011" y="10287000"/>
                </a:lnTo>
                <a:lnTo>
                  <a:pt x="0" y="10287000"/>
                </a:lnTo>
                <a:lnTo>
                  <a:pt x="0" y="0"/>
                </a:lnTo>
                <a:close/>
              </a:path>
            </a:pathLst>
          </a:custGeom>
          <a:blipFill>
            <a:blip r:embed="rId2"/>
            <a:stretch>
              <a:fillRect l="-280" t="0" r="-10879" b="0"/>
            </a:stretch>
          </a:blipFill>
        </p:spPr>
      </p:sp>
      <p:sp>
        <p:nvSpPr>
          <p:cNvPr name="Freeform 3" id="3"/>
          <p:cNvSpPr/>
          <p:nvPr/>
        </p:nvSpPr>
        <p:spPr>
          <a:xfrm flipH="false" flipV="false" rot="0">
            <a:off x="1028700" y="1028700"/>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819783" y="2242772"/>
            <a:ext cx="10287000" cy="5801456"/>
          </a:xfrm>
          <a:custGeom>
            <a:avLst/>
            <a:gdLst/>
            <a:ahLst/>
            <a:cxnLst/>
            <a:rect r="r" b="b" t="t" l="l"/>
            <a:pathLst>
              <a:path h="5801456" w="10287000">
                <a:moveTo>
                  <a:pt x="0" y="0"/>
                </a:moveTo>
                <a:lnTo>
                  <a:pt x="10287000" y="0"/>
                </a:lnTo>
                <a:lnTo>
                  <a:pt x="10287000" y="5801456"/>
                </a:lnTo>
                <a:lnTo>
                  <a:pt x="0" y="5801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3732189" y="7686983"/>
            <a:ext cx="2672521" cy="657225"/>
            <a:chOff x="0" y="0"/>
            <a:chExt cx="3439255" cy="845780"/>
          </a:xfrm>
        </p:grpSpPr>
        <p:sp>
          <p:nvSpPr>
            <p:cNvPr name="Freeform 6" id="6"/>
            <p:cNvSpPr/>
            <p:nvPr/>
          </p:nvSpPr>
          <p:spPr>
            <a:xfrm flipH="false" flipV="false" rot="0">
              <a:off x="0" y="0"/>
              <a:ext cx="3439255" cy="845780"/>
            </a:xfrm>
            <a:custGeom>
              <a:avLst/>
              <a:gdLst/>
              <a:ahLst/>
              <a:cxnLst/>
              <a:rect r="r" b="b" t="t" l="l"/>
              <a:pathLst>
                <a:path h="845780" w="3439255">
                  <a:moveTo>
                    <a:pt x="3314795" y="845780"/>
                  </a:moveTo>
                  <a:lnTo>
                    <a:pt x="124460" y="845780"/>
                  </a:lnTo>
                  <a:cubicBezTo>
                    <a:pt x="55880" y="845780"/>
                    <a:pt x="0" y="789900"/>
                    <a:pt x="0" y="721320"/>
                  </a:cubicBezTo>
                  <a:lnTo>
                    <a:pt x="0" y="124460"/>
                  </a:lnTo>
                  <a:cubicBezTo>
                    <a:pt x="0" y="55880"/>
                    <a:pt x="55880" y="0"/>
                    <a:pt x="124460" y="0"/>
                  </a:cubicBezTo>
                  <a:lnTo>
                    <a:pt x="3314795" y="0"/>
                  </a:lnTo>
                  <a:cubicBezTo>
                    <a:pt x="3383375" y="0"/>
                    <a:pt x="3439255" y="55880"/>
                    <a:pt x="3439255" y="124460"/>
                  </a:cubicBezTo>
                  <a:lnTo>
                    <a:pt x="3439255" y="721320"/>
                  </a:lnTo>
                  <a:cubicBezTo>
                    <a:pt x="3439255" y="789900"/>
                    <a:pt x="3383375" y="845780"/>
                    <a:pt x="3314795" y="845780"/>
                  </a:cubicBezTo>
                  <a:close/>
                </a:path>
              </a:pathLst>
            </a:custGeom>
            <a:solidFill>
              <a:srgbClr val="FFFFFF"/>
            </a:solidFill>
          </p:spPr>
        </p:sp>
      </p:grpSp>
      <p:grpSp>
        <p:nvGrpSpPr>
          <p:cNvPr name="Group 7" id="7"/>
          <p:cNvGrpSpPr/>
          <p:nvPr/>
        </p:nvGrpSpPr>
        <p:grpSpPr>
          <a:xfrm rot="0">
            <a:off x="15842935" y="7782095"/>
            <a:ext cx="466721" cy="467003"/>
            <a:chOff x="0" y="0"/>
            <a:chExt cx="845270" cy="845780"/>
          </a:xfrm>
        </p:grpSpPr>
        <p:sp>
          <p:nvSpPr>
            <p:cNvPr name="Freeform 8" id="8"/>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5CE1E6"/>
            </a:solidFill>
          </p:spPr>
        </p:sp>
      </p:grpSp>
      <p:sp>
        <p:nvSpPr>
          <p:cNvPr name="Freeform 9" id="9"/>
          <p:cNvSpPr/>
          <p:nvPr/>
        </p:nvSpPr>
        <p:spPr>
          <a:xfrm flipH="false" flipV="false" rot="0">
            <a:off x="16022867" y="7915146"/>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3879150" y="7816666"/>
            <a:ext cx="1963446" cy="356235"/>
          </a:xfrm>
          <a:prstGeom prst="rect">
            <a:avLst/>
          </a:prstGeom>
        </p:spPr>
        <p:txBody>
          <a:bodyPr anchor="t" rtlCol="false" tIns="0" lIns="0" bIns="0" rIns="0">
            <a:spAutoFit/>
          </a:bodyPr>
          <a:lstStyle/>
          <a:p>
            <a:pPr algn="ctr">
              <a:lnSpc>
                <a:spcPts val="2940"/>
              </a:lnSpc>
            </a:pPr>
            <a:r>
              <a:rPr lang="en-US" sz="2100">
                <a:solidFill>
                  <a:srgbClr val="000000"/>
                </a:solidFill>
                <a:latin typeface="Montserrat Semi-Bold Bold"/>
              </a:rPr>
              <a:t>Start Page</a:t>
            </a:r>
          </a:p>
        </p:txBody>
      </p:sp>
      <p:sp>
        <p:nvSpPr>
          <p:cNvPr name="TextBox 11" id="11"/>
          <p:cNvSpPr txBox="true"/>
          <p:nvPr/>
        </p:nvSpPr>
        <p:spPr>
          <a:xfrm rot="0">
            <a:off x="5913193" y="2696998"/>
            <a:ext cx="11050226" cy="1724025"/>
          </a:xfrm>
          <a:prstGeom prst="rect">
            <a:avLst/>
          </a:prstGeom>
        </p:spPr>
        <p:txBody>
          <a:bodyPr anchor="t" rtlCol="false" tIns="0" lIns="0" bIns="0" rIns="0">
            <a:spAutoFit/>
          </a:bodyPr>
          <a:lstStyle/>
          <a:p>
            <a:pPr algn="r">
              <a:lnSpc>
                <a:spcPts val="13200"/>
              </a:lnSpc>
            </a:pPr>
            <a:r>
              <a:rPr lang="en-US" sz="12000" spc="-359">
                <a:solidFill>
                  <a:srgbClr val="FFFFFF"/>
                </a:solidFill>
                <a:latin typeface="Alata"/>
              </a:rPr>
              <a:t>REKOMENDASI</a:t>
            </a:r>
          </a:p>
        </p:txBody>
      </p:sp>
      <p:sp>
        <p:nvSpPr>
          <p:cNvPr name="TextBox 12" id="12"/>
          <p:cNvSpPr txBox="true"/>
          <p:nvPr/>
        </p:nvSpPr>
        <p:spPr>
          <a:xfrm rot="0">
            <a:off x="7198869" y="4366009"/>
            <a:ext cx="9725385" cy="2143125"/>
          </a:xfrm>
          <a:prstGeom prst="rect">
            <a:avLst/>
          </a:prstGeom>
        </p:spPr>
        <p:txBody>
          <a:bodyPr anchor="t" rtlCol="false" tIns="0" lIns="0" bIns="0" rIns="0">
            <a:spAutoFit/>
          </a:bodyPr>
          <a:lstStyle/>
          <a:p>
            <a:pPr algn="r">
              <a:lnSpc>
                <a:spcPts val="16500"/>
              </a:lnSpc>
            </a:pPr>
            <a:r>
              <a:rPr lang="en-US" sz="15000" spc="-450">
                <a:solidFill>
                  <a:srgbClr val="5CE1E6"/>
                </a:solidFill>
                <a:latin typeface="Alata"/>
              </a:rPr>
              <a:t>FILM</a:t>
            </a:r>
          </a:p>
        </p:txBody>
      </p:sp>
      <p:sp>
        <p:nvSpPr>
          <p:cNvPr name="TextBox 13" id="13"/>
          <p:cNvSpPr txBox="true"/>
          <p:nvPr/>
        </p:nvSpPr>
        <p:spPr>
          <a:xfrm rot="0">
            <a:off x="9477610" y="6451984"/>
            <a:ext cx="7446644" cy="777240"/>
          </a:xfrm>
          <a:prstGeom prst="rect">
            <a:avLst/>
          </a:prstGeom>
        </p:spPr>
        <p:txBody>
          <a:bodyPr anchor="t" rtlCol="false" tIns="0" lIns="0" bIns="0" rIns="0">
            <a:spAutoFit/>
          </a:bodyPr>
          <a:lstStyle/>
          <a:p>
            <a:pPr algn="r">
              <a:lnSpc>
                <a:spcPts val="3150"/>
              </a:lnSpc>
            </a:pPr>
            <a:r>
              <a:rPr lang="en-US" sz="2100">
                <a:solidFill>
                  <a:srgbClr val="FFFFFF"/>
                </a:solidFill>
                <a:latin typeface="Montserrat"/>
              </a:rPr>
              <a:t>TUGAS BESAR MATA KULIAH MACHINE LEARNING</a:t>
            </a:r>
          </a:p>
          <a:p>
            <a:pPr algn="r">
              <a:lnSpc>
                <a:spcPts val="3150"/>
              </a:lnSpc>
            </a:pPr>
            <a:r>
              <a:rPr lang="en-US" sz="2100">
                <a:solidFill>
                  <a:srgbClr val="FFFFFF"/>
                </a:solidFill>
                <a:latin typeface="Montserrat"/>
              </a:rPr>
              <a:t>Kelompok 9</a:t>
            </a:r>
          </a:p>
        </p:txBody>
      </p:sp>
      <p:sp>
        <p:nvSpPr>
          <p:cNvPr name="TextBox 14" id="14"/>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15" id="15"/>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16" id="16"/>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sp>
        <p:nvSpPr>
          <p:cNvPr name="TextBox 17" id="17"/>
          <p:cNvSpPr txBox="true"/>
          <p:nvPr/>
        </p:nvSpPr>
        <p:spPr>
          <a:xfrm rot="0">
            <a:off x="1944275" y="1090431"/>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sp>
        <p:nvSpPr>
          <p:cNvPr name="TextBox 18" id="18"/>
          <p:cNvSpPr txBox="true"/>
          <p:nvPr/>
        </p:nvSpPr>
        <p:spPr>
          <a:xfrm rot="0">
            <a:off x="12461393" y="8287496"/>
            <a:ext cx="5747796" cy="2504718"/>
          </a:xfrm>
          <a:prstGeom prst="rect">
            <a:avLst/>
          </a:prstGeom>
        </p:spPr>
        <p:txBody>
          <a:bodyPr anchor="t" rtlCol="false" tIns="0" lIns="0" bIns="0" rIns="0">
            <a:spAutoFit/>
          </a:bodyPr>
          <a:lstStyle/>
          <a:p>
            <a:pPr algn="r">
              <a:lnSpc>
                <a:spcPts val="19371"/>
              </a:lnSpc>
            </a:pPr>
            <a:r>
              <a:rPr lang="en-US" sz="17610" spc="-528">
                <a:solidFill>
                  <a:srgbClr val="FFFFFF">
                    <a:alpha val="14902"/>
                  </a:srgbClr>
                </a:solidFill>
                <a:latin typeface="Alata"/>
              </a:rPr>
              <a:t>FILM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8811" y="2143940"/>
            <a:ext cx="18288000" cy="7114360"/>
            <a:chOff x="0" y="0"/>
            <a:chExt cx="24384000" cy="9485813"/>
          </a:xfrm>
        </p:grpSpPr>
        <p:pic>
          <p:nvPicPr>
            <p:cNvPr name="Picture 3" id="3"/>
            <p:cNvPicPr>
              <a:picLocks noChangeAspect="true"/>
            </p:cNvPicPr>
            <p:nvPr/>
          </p:nvPicPr>
          <p:blipFill>
            <a:blip r:embed="rId2"/>
            <a:srcRect l="0" t="33058" r="23515" b="22310"/>
            <a:stretch>
              <a:fillRect/>
            </a:stretch>
          </p:blipFill>
          <p:spPr>
            <a:xfrm flipH="false" flipV="false">
              <a:off x="0" y="0"/>
              <a:ext cx="24384000" cy="9485813"/>
            </a:xfrm>
            <a:prstGeom prst="rect">
              <a:avLst/>
            </a:prstGeom>
          </p:spPr>
        </p:pic>
      </p:grpSp>
      <p:grpSp>
        <p:nvGrpSpPr>
          <p:cNvPr name="Group 4" id="4"/>
          <p:cNvGrpSpPr/>
          <p:nvPr/>
        </p:nvGrpSpPr>
        <p:grpSpPr>
          <a:xfrm rot="0">
            <a:off x="518878" y="2143940"/>
            <a:ext cx="7872559" cy="7854188"/>
            <a:chOff x="0" y="0"/>
            <a:chExt cx="10496745" cy="10472251"/>
          </a:xfrm>
        </p:grpSpPr>
        <p:sp>
          <p:nvSpPr>
            <p:cNvPr name="AutoShape 5" id="5"/>
            <p:cNvSpPr/>
            <p:nvPr/>
          </p:nvSpPr>
          <p:spPr>
            <a:xfrm>
              <a:off x="0" y="0"/>
              <a:ext cx="10496745" cy="10472251"/>
            </a:xfrm>
            <a:prstGeom prst="rect">
              <a:avLst/>
            </a:prstGeom>
            <a:solidFill>
              <a:srgbClr val="000000">
                <a:alpha val="80000"/>
              </a:srgbClr>
            </a:solidFill>
          </p:spPr>
        </p:sp>
      </p:grpSp>
      <p:sp>
        <p:nvSpPr>
          <p:cNvPr name="AutoShape 6" id="6"/>
          <p:cNvSpPr/>
          <p:nvPr/>
        </p:nvSpPr>
        <p:spPr>
          <a:xfrm>
            <a:off x="558645" y="2601772"/>
            <a:ext cx="1158746" cy="0"/>
          </a:xfrm>
          <a:prstGeom prst="line">
            <a:avLst/>
          </a:prstGeom>
          <a:ln cap="flat" w="47625">
            <a:solidFill>
              <a:srgbClr val="5CE1E6"/>
            </a:solidFill>
            <a:prstDash val="solid"/>
            <a:headEnd type="none" len="sm" w="sm"/>
            <a:tailEnd type="none" len="sm" w="sm"/>
          </a:ln>
        </p:spPr>
      </p:sp>
      <p:sp>
        <p:nvSpPr>
          <p:cNvPr name="Freeform 7" id="7"/>
          <p:cNvSpPr/>
          <p:nvPr/>
        </p:nvSpPr>
        <p:spPr>
          <a:xfrm flipH="false" flipV="false" rot="0">
            <a:off x="1028700" y="1028700"/>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284348" y="7264940"/>
            <a:ext cx="857245" cy="926751"/>
          </a:xfrm>
          <a:custGeom>
            <a:avLst/>
            <a:gdLst/>
            <a:ahLst/>
            <a:cxnLst/>
            <a:rect r="r" b="b" t="t" l="l"/>
            <a:pathLst>
              <a:path h="926751" w="857245">
                <a:moveTo>
                  <a:pt x="0" y="0"/>
                </a:moveTo>
                <a:lnTo>
                  <a:pt x="857245" y="0"/>
                </a:lnTo>
                <a:lnTo>
                  <a:pt x="857245" y="926751"/>
                </a:lnTo>
                <a:lnTo>
                  <a:pt x="0" y="926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92551" y="4422865"/>
            <a:ext cx="7656187" cy="5323840"/>
          </a:xfrm>
          <a:prstGeom prst="rect">
            <a:avLst/>
          </a:prstGeom>
        </p:spPr>
        <p:txBody>
          <a:bodyPr anchor="t" rtlCol="false" tIns="0" lIns="0" bIns="0" rIns="0">
            <a:spAutoFit/>
          </a:bodyPr>
          <a:lstStyle/>
          <a:p>
            <a:pPr>
              <a:lnSpc>
                <a:spcPts val="2660"/>
              </a:lnSpc>
            </a:pPr>
            <a:r>
              <a:rPr lang="en-US" sz="1900">
                <a:solidFill>
                  <a:srgbClr val="FFFFFF"/>
                </a:solidFill>
                <a:latin typeface="Montserrat"/>
              </a:rPr>
              <a:t>Sistem rekomendasi film berbasis data hasil scraping dari IMDb menggunakan model K-Nearest Neighbors (KNN) berhasil dibangun. Melalui pengolahan dan analisis dataset film, program mampu memberikan rekomendasi yang personal dan relevan berdasarkan kesamaan fitur seperti genre, sutradara, aktor, dan lainnya. Hal ini bertujuan untuk meningkatkan pengalaman pengguna, mengatasi overload informasi, dan meningkatkan keterlibatan serta retensi pengguna dalam platform. Dengan menggunakan KNN, sistem rekomendasi dapat dengan efektif menyesuaikan diri dengan perubahan dataset dan menangani skala data yang besar. Meskipun ada beberapa batasan seperti sensitivitas terhadap skala dan komputasi yang meningkat, pemodelan menggunakan KNN telah membawa manfaat dalam memberikan rekomendasi film yang lebih personal dan meningkatkan interaksi serta pengalaman pengguna</a:t>
            </a:r>
          </a:p>
        </p:txBody>
      </p:sp>
      <p:sp>
        <p:nvSpPr>
          <p:cNvPr name="TextBox 10" id="10"/>
          <p:cNvSpPr txBox="true"/>
          <p:nvPr/>
        </p:nvSpPr>
        <p:spPr>
          <a:xfrm rot="0">
            <a:off x="558645" y="2893150"/>
            <a:ext cx="6811124" cy="1254756"/>
          </a:xfrm>
          <a:prstGeom prst="rect">
            <a:avLst/>
          </a:prstGeom>
        </p:spPr>
        <p:txBody>
          <a:bodyPr anchor="t" rtlCol="false" tIns="0" lIns="0" bIns="0" rIns="0">
            <a:spAutoFit/>
          </a:bodyPr>
          <a:lstStyle/>
          <a:p>
            <a:pPr>
              <a:lnSpc>
                <a:spcPts val="9679"/>
              </a:lnSpc>
            </a:pPr>
            <a:r>
              <a:rPr lang="en-US" sz="8799">
                <a:solidFill>
                  <a:srgbClr val="FFFFFF"/>
                </a:solidFill>
                <a:latin typeface="Alata Bold"/>
              </a:rPr>
              <a:t>KESIMPULAN</a:t>
            </a:r>
          </a:p>
        </p:txBody>
      </p:sp>
      <p:sp>
        <p:nvSpPr>
          <p:cNvPr name="TextBox 11" id="11"/>
          <p:cNvSpPr txBox="true"/>
          <p:nvPr/>
        </p:nvSpPr>
        <p:spPr>
          <a:xfrm rot="0">
            <a:off x="1944275" y="1090431"/>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sp>
        <p:nvSpPr>
          <p:cNvPr name="TextBox 12" id="12"/>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13" id="13"/>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14" id="14"/>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sp>
        <p:nvSpPr>
          <p:cNvPr name="TextBox 15" id="15"/>
          <p:cNvSpPr txBox="true"/>
          <p:nvPr/>
        </p:nvSpPr>
        <p:spPr>
          <a:xfrm rot="0">
            <a:off x="12461393" y="8287496"/>
            <a:ext cx="5747796" cy="2504718"/>
          </a:xfrm>
          <a:prstGeom prst="rect">
            <a:avLst/>
          </a:prstGeom>
        </p:spPr>
        <p:txBody>
          <a:bodyPr anchor="t" rtlCol="false" tIns="0" lIns="0" bIns="0" rIns="0">
            <a:spAutoFit/>
          </a:bodyPr>
          <a:lstStyle/>
          <a:p>
            <a:pPr algn="r">
              <a:lnSpc>
                <a:spcPts val="19371"/>
              </a:lnSpc>
            </a:pPr>
            <a:r>
              <a:rPr lang="en-US" sz="17610" spc="-528">
                <a:solidFill>
                  <a:srgbClr val="FFFFFF">
                    <a:alpha val="14902"/>
                  </a:srgbClr>
                </a:solidFill>
                <a:latin typeface="Alata"/>
              </a:rPr>
              <a:t>FILM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grpSp>
        <p:nvGrpSpPr>
          <p:cNvPr name="Group 3" id="3"/>
          <p:cNvGrpSpPr/>
          <p:nvPr/>
        </p:nvGrpSpPr>
        <p:grpSpPr>
          <a:xfrm rot="0">
            <a:off x="-117971" y="1028700"/>
            <a:ext cx="18523942" cy="8229600"/>
            <a:chOff x="0" y="0"/>
            <a:chExt cx="24698590" cy="10972800"/>
          </a:xfrm>
        </p:grpSpPr>
        <p:sp>
          <p:nvSpPr>
            <p:cNvPr name="AutoShape 4" id="4"/>
            <p:cNvSpPr/>
            <p:nvPr/>
          </p:nvSpPr>
          <p:spPr>
            <a:xfrm>
              <a:off x="0" y="0"/>
              <a:ext cx="24698590" cy="10972800"/>
            </a:xfrm>
            <a:prstGeom prst="rect">
              <a:avLst/>
            </a:prstGeom>
            <a:solidFill>
              <a:srgbClr val="5CE1E6">
                <a:alpha val="48627"/>
              </a:srgbClr>
            </a:solidFill>
          </p:spPr>
        </p:sp>
      </p:grpSp>
      <p:sp>
        <p:nvSpPr>
          <p:cNvPr name="AutoShape 5" id="5"/>
          <p:cNvSpPr/>
          <p:nvPr/>
        </p:nvSpPr>
        <p:spPr>
          <a:xfrm rot="0">
            <a:off x="1837235" y="5542505"/>
            <a:ext cx="7688712" cy="0"/>
          </a:xfrm>
          <a:prstGeom prst="line">
            <a:avLst/>
          </a:prstGeom>
          <a:ln cap="flat" w="57150">
            <a:solidFill>
              <a:srgbClr val="FFFFFF"/>
            </a:solidFill>
            <a:prstDash val="solid"/>
            <a:headEnd type="none" len="sm" w="sm"/>
            <a:tailEnd type="none" len="sm" w="sm"/>
          </a:ln>
        </p:spPr>
      </p:sp>
      <p:sp>
        <p:nvSpPr>
          <p:cNvPr name="Freeform 6" id="6"/>
          <p:cNvSpPr/>
          <p:nvPr/>
        </p:nvSpPr>
        <p:spPr>
          <a:xfrm flipH="true" flipV="false" rot="0">
            <a:off x="10310840" y="1154920"/>
            <a:ext cx="7977160" cy="7977160"/>
          </a:xfrm>
          <a:custGeom>
            <a:avLst/>
            <a:gdLst/>
            <a:ahLst/>
            <a:cxnLst/>
            <a:rect r="r" b="b" t="t" l="l"/>
            <a:pathLst>
              <a:path h="7977160" w="7977160">
                <a:moveTo>
                  <a:pt x="7977160" y="0"/>
                </a:moveTo>
                <a:lnTo>
                  <a:pt x="0" y="0"/>
                </a:lnTo>
                <a:lnTo>
                  <a:pt x="0" y="7977160"/>
                </a:lnTo>
                <a:lnTo>
                  <a:pt x="7977160" y="7977160"/>
                </a:lnTo>
                <a:lnTo>
                  <a:pt x="79771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461393" y="8287496"/>
            <a:ext cx="5747796" cy="2504718"/>
          </a:xfrm>
          <a:prstGeom prst="rect">
            <a:avLst/>
          </a:prstGeom>
        </p:spPr>
        <p:txBody>
          <a:bodyPr anchor="t" rtlCol="false" tIns="0" lIns="0" bIns="0" rIns="0">
            <a:spAutoFit/>
          </a:bodyPr>
          <a:lstStyle/>
          <a:p>
            <a:pPr algn="r">
              <a:lnSpc>
                <a:spcPts val="19371"/>
              </a:lnSpc>
            </a:pPr>
            <a:r>
              <a:rPr lang="en-US" sz="17610" spc="-528">
                <a:solidFill>
                  <a:srgbClr val="FFFFFF">
                    <a:alpha val="14902"/>
                  </a:srgbClr>
                </a:solidFill>
                <a:latin typeface="Alata"/>
              </a:rPr>
              <a:t>FILM</a:t>
            </a:r>
          </a:p>
        </p:txBody>
      </p:sp>
      <p:sp>
        <p:nvSpPr>
          <p:cNvPr name="TextBox 8" id="8"/>
          <p:cNvSpPr txBox="true"/>
          <p:nvPr/>
        </p:nvSpPr>
        <p:spPr>
          <a:xfrm rot="0">
            <a:off x="1837235" y="3037020"/>
            <a:ext cx="9242292" cy="2263775"/>
          </a:xfrm>
          <a:prstGeom prst="rect">
            <a:avLst/>
          </a:prstGeom>
        </p:spPr>
        <p:txBody>
          <a:bodyPr anchor="t" rtlCol="false" tIns="0" lIns="0" bIns="0" rIns="0">
            <a:spAutoFit/>
          </a:bodyPr>
          <a:lstStyle/>
          <a:p>
            <a:pPr>
              <a:lnSpc>
                <a:spcPts val="8800"/>
              </a:lnSpc>
            </a:pPr>
            <a:r>
              <a:rPr lang="en-US" sz="8000">
                <a:solidFill>
                  <a:srgbClr val="FFFFFF"/>
                </a:solidFill>
                <a:latin typeface="Alata Bold"/>
              </a:rPr>
              <a:t>THANK YOU</a:t>
            </a:r>
          </a:p>
          <a:p>
            <a:pPr>
              <a:lnSpc>
                <a:spcPts val="8800"/>
              </a:lnSpc>
            </a:pPr>
            <a:r>
              <a:rPr lang="en-US" sz="8000">
                <a:solidFill>
                  <a:srgbClr val="FFFFFF"/>
                </a:solidFill>
                <a:latin typeface="Alata Bold"/>
              </a:rPr>
              <a:t>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785534" y="2877584"/>
            <a:ext cx="9502466" cy="3049491"/>
            <a:chOff x="0" y="0"/>
            <a:chExt cx="12669955" cy="4065988"/>
          </a:xfrm>
        </p:grpSpPr>
        <p:pic>
          <p:nvPicPr>
            <p:cNvPr name="Picture 3" id="3"/>
            <p:cNvPicPr>
              <a:picLocks noChangeAspect="true"/>
            </p:cNvPicPr>
            <p:nvPr/>
          </p:nvPicPr>
          <p:blipFill>
            <a:blip r:embed="rId2"/>
            <a:srcRect l="0" t="35087" r="0" b="17056"/>
            <a:stretch>
              <a:fillRect/>
            </a:stretch>
          </p:blipFill>
          <p:spPr>
            <a:xfrm flipH="false" flipV="false">
              <a:off x="0" y="0"/>
              <a:ext cx="12669955" cy="4065988"/>
            </a:xfrm>
            <a:prstGeom prst="rect">
              <a:avLst/>
            </a:prstGeom>
          </p:spPr>
        </p:pic>
      </p:grpSp>
      <p:grpSp>
        <p:nvGrpSpPr>
          <p:cNvPr name="Group 4" id="4"/>
          <p:cNvGrpSpPr/>
          <p:nvPr/>
        </p:nvGrpSpPr>
        <p:grpSpPr>
          <a:xfrm rot="0">
            <a:off x="8785534" y="6149795"/>
            <a:ext cx="4339313" cy="3108505"/>
            <a:chOff x="0" y="0"/>
            <a:chExt cx="5785751" cy="4144673"/>
          </a:xfrm>
        </p:grpSpPr>
        <p:pic>
          <p:nvPicPr>
            <p:cNvPr name="Picture 5" id="5"/>
            <p:cNvPicPr>
              <a:picLocks noChangeAspect="true"/>
            </p:cNvPicPr>
            <p:nvPr/>
          </p:nvPicPr>
          <p:blipFill>
            <a:blip r:embed="rId3"/>
            <a:srcRect l="25355" t="25355" r="4769" b="0"/>
            <a:stretch>
              <a:fillRect/>
            </a:stretch>
          </p:blipFill>
          <p:spPr>
            <a:xfrm flipH="false" flipV="false">
              <a:off x="0" y="0"/>
              <a:ext cx="5785751" cy="4144673"/>
            </a:xfrm>
            <a:prstGeom prst="rect">
              <a:avLst/>
            </a:prstGeom>
          </p:spPr>
        </p:pic>
      </p:grpSp>
      <p:sp>
        <p:nvSpPr>
          <p:cNvPr name="AutoShape 6" id="6"/>
          <p:cNvSpPr/>
          <p:nvPr/>
        </p:nvSpPr>
        <p:spPr>
          <a:xfrm rot="0">
            <a:off x="1961820" y="2829959"/>
            <a:ext cx="1158746" cy="0"/>
          </a:xfrm>
          <a:prstGeom prst="line">
            <a:avLst/>
          </a:prstGeom>
          <a:ln cap="flat" w="47625">
            <a:solidFill>
              <a:srgbClr val="5CE1E6"/>
            </a:solidFill>
            <a:prstDash val="solid"/>
            <a:headEnd type="none" len="sm" w="sm"/>
            <a:tailEnd type="none" len="sm" w="sm"/>
          </a:ln>
        </p:spPr>
      </p:sp>
      <p:sp>
        <p:nvSpPr>
          <p:cNvPr name="Freeform 7" id="7"/>
          <p:cNvSpPr/>
          <p:nvPr/>
        </p:nvSpPr>
        <p:spPr>
          <a:xfrm flipH="false" flipV="false" rot="0">
            <a:off x="1028700" y="1028700"/>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633263" y="3240488"/>
            <a:ext cx="6825161" cy="1216025"/>
            <a:chOff x="0" y="0"/>
            <a:chExt cx="9100214" cy="1621367"/>
          </a:xfrm>
        </p:grpSpPr>
        <p:sp>
          <p:nvSpPr>
            <p:cNvPr name="AutoShape 9" id="9"/>
            <p:cNvSpPr/>
            <p:nvPr/>
          </p:nvSpPr>
          <p:spPr>
            <a:xfrm>
              <a:off x="0" y="0"/>
              <a:ext cx="9100214" cy="1621367"/>
            </a:xfrm>
            <a:prstGeom prst="rect">
              <a:avLst/>
            </a:prstGeom>
            <a:solidFill>
              <a:srgbClr val="35A7BA"/>
            </a:solidFill>
          </p:spPr>
        </p:sp>
      </p:grpSp>
      <p:sp>
        <p:nvSpPr>
          <p:cNvPr name="TextBox 10" id="10"/>
          <p:cNvSpPr txBox="true"/>
          <p:nvPr/>
        </p:nvSpPr>
        <p:spPr>
          <a:xfrm rot="0">
            <a:off x="1961820" y="3307163"/>
            <a:ext cx="7370482" cy="1149350"/>
          </a:xfrm>
          <a:prstGeom prst="rect">
            <a:avLst/>
          </a:prstGeom>
        </p:spPr>
        <p:txBody>
          <a:bodyPr anchor="t" rtlCol="false" tIns="0" lIns="0" bIns="0" rIns="0">
            <a:spAutoFit/>
          </a:bodyPr>
          <a:lstStyle/>
          <a:p>
            <a:pPr>
              <a:lnSpc>
                <a:spcPts val="8800"/>
              </a:lnSpc>
            </a:pPr>
            <a:r>
              <a:rPr lang="en-US" sz="8000">
                <a:solidFill>
                  <a:srgbClr val="FFFFFF"/>
                </a:solidFill>
                <a:latin typeface="Alata Bold"/>
              </a:rPr>
              <a:t>TEAM </a:t>
            </a:r>
          </a:p>
        </p:txBody>
      </p:sp>
      <p:sp>
        <p:nvSpPr>
          <p:cNvPr name="TextBox 11" id="11"/>
          <p:cNvSpPr txBox="true"/>
          <p:nvPr/>
        </p:nvSpPr>
        <p:spPr>
          <a:xfrm rot="0">
            <a:off x="1944275" y="1090431"/>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sp>
        <p:nvSpPr>
          <p:cNvPr name="TextBox 12" id="12"/>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13" id="13"/>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14" id="14"/>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grpSp>
        <p:nvGrpSpPr>
          <p:cNvPr name="Group 15" id="15"/>
          <p:cNvGrpSpPr/>
          <p:nvPr/>
        </p:nvGrpSpPr>
        <p:grpSpPr>
          <a:xfrm rot="0">
            <a:off x="1633263" y="4818463"/>
            <a:ext cx="5808031" cy="743955"/>
            <a:chOff x="0" y="0"/>
            <a:chExt cx="7474330" cy="957392"/>
          </a:xfrm>
        </p:grpSpPr>
        <p:sp>
          <p:nvSpPr>
            <p:cNvPr name="Freeform 16" id="16"/>
            <p:cNvSpPr/>
            <p:nvPr/>
          </p:nvSpPr>
          <p:spPr>
            <a:xfrm flipH="false" flipV="false" rot="0">
              <a:off x="0" y="0"/>
              <a:ext cx="7474330" cy="957392"/>
            </a:xfrm>
            <a:custGeom>
              <a:avLst/>
              <a:gdLst/>
              <a:ahLst/>
              <a:cxnLst/>
              <a:rect r="r" b="b" t="t" l="l"/>
              <a:pathLst>
                <a:path h="957392" w="7474330">
                  <a:moveTo>
                    <a:pt x="7349870" y="957392"/>
                  </a:moveTo>
                  <a:lnTo>
                    <a:pt x="124460" y="957392"/>
                  </a:lnTo>
                  <a:cubicBezTo>
                    <a:pt x="55880" y="957392"/>
                    <a:pt x="0" y="901512"/>
                    <a:pt x="0" y="832932"/>
                  </a:cubicBezTo>
                  <a:lnTo>
                    <a:pt x="0" y="124460"/>
                  </a:lnTo>
                  <a:cubicBezTo>
                    <a:pt x="0" y="55880"/>
                    <a:pt x="55880" y="0"/>
                    <a:pt x="124460" y="0"/>
                  </a:cubicBezTo>
                  <a:lnTo>
                    <a:pt x="7349870" y="0"/>
                  </a:lnTo>
                  <a:cubicBezTo>
                    <a:pt x="7418450" y="0"/>
                    <a:pt x="7474330" y="55880"/>
                    <a:pt x="7474330" y="124460"/>
                  </a:cubicBezTo>
                  <a:lnTo>
                    <a:pt x="7474330" y="832932"/>
                  </a:lnTo>
                  <a:cubicBezTo>
                    <a:pt x="7474330" y="901512"/>
                    <a:pt x="7418450" y="957392"/>
                    <a:pt x="7349870" y="957392"/>
                  </a:cubicBezTo>
                  <a:close/>
                </a:path>
              </a:pathLst>
            </a:custGeom>
            <a:solidFill>
              <a:srgbClr val="FFFFFF"/>
            </a:solidFill>
          </p:spPr>
        </p:sp>
      </p:grpSp>
      <p:grpSp>
        <p:nvGrpSpPr>
          <p:cNvPr name="Group 17" id="17"/>
          <p:cNvGrpSpPr/>
          <p:nvPr/>
        </p:nvGrpSpPr>
        <p:grpSpPr>
          <a:xfrm rot="0">
            <a:off x="1730865" y="4929049"/>
            <a:ext cx="466721" cy="467003"/>
            <a:chOff x="0" y="0"/>
            <a:chExt cx="845270" cy="845780"/>
          </a:xfrm>
        </p:grpSpPr>
        <p:sp>
          <p:nvSpPr>
            <p:cNvPr name="Freeform 18" id="18"/>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5CE1E6"/>
            </a:solidFill>
          </p:spPr>
        </p:sp>
      </p:grpSp>
      <p:sp>
        <p:nvSpPr>
          <p:cNvPr name="Freeform 19" id="19"/>
          <p:cNvSpPr/>
          <p:nvPr/>
        </p:nvSpPr>
        <p:spPr>
          <a:xfrm flipH="false" flipV="false" rot="0">
            <a:off x="1915700" y="506210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399567" y="4965383"/>
            <a:ext cx="5795068" cy="356235"/>
          </a:xfrm>
          <a:prstGeom prst="rect">
            <a:avLst/>
          </a:prstGeom>
        </p:spPr>
        <p:txBody>
          <a:bodyPr anchor="t" rtlCol="false" tIns="0" lIns="0" bIns="0" rIns="0">
            <a:spAutoFit/>
          </a:bodyPr>
          <a:lstStyle/>
          <a:p>
            <a:pPr>
              <a:lnSpc>
                <a:spcPts val="2940"/>
              </a:lnSpc>
            </a:pPr>
            <a:r>
              <a:rPr lang="en-US" sz="2100">
                <a:solidFill>
                  <a:srgbClr val="000000"/>
                </a:solidFill>
                <a:latin typeface="Montserrat Semi-Bold Bold"/>
              </a:rPr>
              <a:t>Kevin Adam Prasetya (105220010)</a:t>
            </a:r>
          </a:p>
        </p:txBody>
      </p:sp>
      <p:sp>
        <p:nvSpPr>
          <p:cNvPr name="TextBox 21" id="21"/>
          <p:cNvSpPr txBox="true"/>
          <p:nvPr/>
        </p:nvSpPr>
        <p:spPr>
          <a:xfrm rot="0">
            <a:off x="12461393" y="8287496"/>
            <a:ext cx="5747796" cy="2504718"/>
          </a:xfrm>
          <a:prstGeom prst="rect">
            <a:avLst/>
          </a:prstGeom>
        </p:spPr>
        <p:txBody>
          <a:bodyPr anchor="t" rtlCol="false" tIns="0" lIns="0" bIns="0" rIns="0">
            <a:spAutoFit/>
          </a:bodyPr>
          <a:lstStyle/>
          <a:p>
            <a:pPr algn="r">
              <a:lnSpc>
                <a:spcPts val="19371"/>
              </a:lnSpc>
            </a:pPr>
            <a:r>
              <a:rPr lang="en-US" sz="17610" spc="-528">
                <a:solidFill>
                  <a:srgbClr val="FFFFFF">
                    <a:alpha val="14902"/>
                  </a:srgbClr>
                </a:solidFill>
                <a:latin typeface="Alata"/>
              </a:rPr>
              <a:t>FILM</a:t>
            </a:r>
          </a:p>
        </p:txBody>
      </p:sp>
      <p:grpSp>
        <p:nvGrpSpPr>
          <p:cNvPr name="Group 22" id="22"/>
          <p:cNvGrpSpPr/>
          <p:nvPr/>
        </p:nvGrpSpPr>
        <p:grpSpPr>
          <a:xfrm rot="0">
            <a:off x="1633263" y="5777818"/>
            <a:ext cx="5808031" cy="743955"/>
            <a:chOff x="0" y="0"/>
            <a:chExt cx="7474330" cy="957392"/>
          </a:xfrm>
        </p:grpSpPr>
        <p:sp>
          <p:nvSpPr>
            <p:cNvPr name="Freeform 23" id="23"/>
            <p:cNvSpPr/>
            <p:nvPr/>
          </p:nvSpPr>
          <p:spPr>
            <a:xfrm flipH="false" flipV="false" rot="0">
              <a:off x="0" y="0"/>
              <a:ext cx="7474330" cy="957392"/>
            </a:xfrm>
            <a:custGeom>
              <a:avLst/>
              <a:gdLst/>
              <a:ahLst/>
              <a:cxnLst/>
              <a:rect r="r" b="b" t="t" l="l"/>
              <a:pathLst>
                <a:path h="957392" w="7474330">
                  <a:moveTo>
                    <a:pt x="7349870" y="957392"/>
                  </a:moveTo>
                  <a:lnTo>
                    <a:pt x="124460" y="957392"/>
                  </a:lnTo>
                  <a:cubicBezTo>
                    <a:pt x="55880" y="957392"/>
                    <a:pt x="0" y="901512"/>
                    <a:pt x="0" y="832932"/>
                  </a:cubicBezTo>
                  <a:lnTo>
                    <a:pt x="0" y="124460"/>
                  </a:lnTo>
                  <a:cubicBezTo>
                    <a:pt x="0" y="55880"/>
                    <a:pt x="55880" y="0"/>
                    <a:pt x="124460" y="0"/>
                  </a:cubicBezTo>
                  <a:lnTo>
                    <a:pt x="7349870" y="0"/>
                  </a:lnTo>
                  <a:cubicBezTo>
                    <a:pt x="7418450" y="0"/>
                    <a:pt x="7474330" y="55880"/>
                    <a:pt x="7474330" y="124460"/>
                  </a:cubicBezTo>
                  <a:lnTo>
                    <a:pt x="7474330" y="832932"/>
                  </a:lnTo>
                  <a:cubicBezTo>
                    <a:pt x="7474330" y="901512"/>
                    <a:pt x="7418450" y="957392"/>
                    <a:pt x="7349870" y="957392"/>
                  </a:cubicBezTo>
                  <a:close/>
                </a:path>
              </a:pathLst>
            </a:custGeom>
            <a:solidFill>
              <a:srgbClr val="FFFFFF"/>
            </a:solidFill>
          </p:spPr>
        </p:sp>
      </p:grpSp>
      <p:grpSp>
        <p:nvGrpSpPr>
          <p:cNvPr name="Group 24" id="24"/>
          <p:cNvGrpSpPr/>
          <p:nvPr/>
        </p:nvGrpSpPr>
        <p:grpSpPr>
          <a:xfrm rot="0">
            <a:off x="1730865" y="5888403"/>
            <a:ext cx="466721" cy="467003"/>
            <a:chOff x="0" y="0"/>
            <a:chExt cx="845270" cy="845780"/>
          </a:xfrm>
        </p:grpSpPr>
        <p:sp>
          <p:nvSpPr>
            <p:cNvPr name="Freeform 25" id="25"/>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5CE1E6"/>
            </a:solidFill>
          </p:spPr>
        </p:sp>
      </p:grpSp>
      <p:sp>
        <p:nvSpPr>
          <p:cNvPr name="Freeform 26" id="26"/>
          <p:cNvSpPr/>
          <p:nvPr/>
        </p:nvSpPr>
        <p:spPr>
          <a:xfrm flipH="false" flipV="false" rot="0">
            <a:off x="1915700" y="6021455"/>
            <a:ext cx="122046" cy="200900"/>
          </a:xfrm>
          <a:custGeom>
            <a:avLst/>
            <a:gdLst/>
            <a:ahLst/>
            <a:cxnLst/>
            <a:rect r="r" b="b" t="t" l="l"/>
            <a:pathLst>
              <a:path h="200900" w="122046">
                <a:moveTo>
                  <a:pt x="0" y="0"/>
                </a:moveTo>
                <a:lnTo>
                  <a:pt x="122046" y="0"/>
                </a:lnTo>
                <a:lnTo>
                  <a:pt x="122046" y="200899"/>
                </a:lnTo>
                <a:lnTo>
                  <a:pt x="0" y="200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2399567" y="5924737"/>
            <a:ext cx="5795068" cy="356235"/>
          </a:xfrm>
          <a:prstGeom prst="rect">
            <a:avLst/>
          </a:prstGeom>
        </p:spPr>
        <p:txBody>
          <a:bodyPr anchor="t" rtlCol="false" tIns="0" lIns="0" bIns="0" rIns="0">
            <a:spAutoFit/>
          </a:bodyPr>
          <a:lstStyle/>
          <a:p>
            <a:pPr>
              <a:lnSpc>
                <a:spcPts val="2940"/>
              </a:lnSpc>
            </a:pPr>
            <a:r>
              <a:rPr lang="en-US" sz="2100">
                <a:solidFill>
                  <a:srgbClr val="000000"/>
                </a:solidFill>
                <a:latin typeface="Montserrat Semi-Bold Bold"/>
              </a:rPr>
              <a:t>Mhd Iqbal Pratama (105220042)</a:t>
            </a:r>
          </a:p>
        </p:txBody>
      </p:sp>
      <p:grpSp>
        <p:nvGrpSpPr>
          <p:cNvPr name="Group 28" id="28"/>
          <p:cNvGrpSpPr/>
          <p:nvPr/>
        </p:nvGrpSpPr>
        <p:grpSpPr>
          <a:xfrm rot="0">
            <a:off x="1633263" y="6740848"/>
            <a:ext cx="5808031" cy="743955"/>
            <a:chOff x="0" y="0"/>
            <a:chExt cx="7474330" cy="957392"/>
          </a:xfrm>
        </p:grpSpPr>
        <p:sp>
          <p:nvSpPr>
            <p:cNvPr name="Freeform 29" id="29"/>
            <p:cNvSpPr/>
            <p:nvPr/>
          </p:nvSpPr>
          <p:spPr>
            <a:xfrm flipH="false" flipV="false" rot="0">
              <a:off x="0" y="0"/>
              <a:ext cx="7474330" cy="957392"/>
            </a:xfrm>
            <a:custGeom>
              <a:avLst/>
              <a:gdLst/>
              <a:ahLst/>
              <a:cxnLst/>
              <a:rect r="r" b="b" t="t" l="l"/>
              <a:pathLst>
                <a:path h="957392" w="7474330">
                  <a:moveTo>
                    <a:pt x="7349870" y="957392"/>
                  </a:moveTo>
                  <a:lnTo>
                    <a:pt x="124460" y="957392"/>
                  </a:lnTo>
                  <a:cubicBezTo>
                    <a:pt x="55880" y="957392"/>
                    <a:pt x="0" y="901512"/>
                    <a:pt x="0" y="832932"/>
                  </a:cubicBezTo>
                  <a:lnTo>
                    <a:pt x="0" y="124460"/>
                  </a:lnTo>
                  <a:cubicBezTo>
                    <a:pt x="0" y="55880"/>
                    <a:pt x="55880" y="0"/>
                    <a:pt x="124460" y="0"/>
                  </a:cubicBezTo>
                  <a:lnTo>
                    <a:pt x="7349870" y="0"/>
                  </a:lnTo>
                  <a:cubicBezTo>
                    <a:pt x="7418450" y="0"/>
                    <a:pt x="7474330" y="55880"/>
                    <a:pt x="7474330" y="124460"/>
                  </a:cubicBezTo>
                  <a:lnTo>
                    <a:pt x="7474330" y="832932"/>
                  </a:lnTo>
                  <a:cubicBezTo>
                    <a:pt x="7474330" y="901512"/>
                    <a:pt x="7418450" y="957392"/>
                    <a:pt x="7349870" y="957392"/>
                  </a:cubicBezTo>
                  <a:close/>
                </a:path>
              </a:pathLst>
            </a:custGeom>
            <a:solidFill>
              <a:srgbClr val="FFFFFF"/>
            </a:solidFill>
          </p:spPr>
        </p:sp>
      </p:grpSp>
      <p:grpSp>
        <p:nvGrpSpPr>
          <p:cNvPr name="Group 30" id="30"/>
          <p:cNvGrpSpPr/>
          <p:nvPr/>
        </p:nvGrpSpPr>
        <p:grpSpPr>
          <a:xfrm rot="0">
            <a:off x="1730865" y="6851433"/>
            <a:ext cx="466721" cy="467003"/>
            <a:chOff x="0" y="0"/>
            <a:chExt cx="845270" cy="845780"/>
          </a:xfrm>
        </p:grpSpPr>
        <p:sp>
          <p:nvSpPr>
            <p:cNvPr name="Freeform 31" id="31"/>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5CE1E6"/>
            </a:solidFill>
          </p:spPr>
        </p:sp>
      </p:grpSp>
      <p:sp>
        <p:nvSpPr>
          <p:cNvPr name="Freeform 32" id="32"/>
          <p:cNvSpPr/>
          <p:nvPr/>
        </p:nvSpPr>
        <p:spPr>
          <a:xfrm flipH="false" flipV="false" rot="0">
            <a:off x="1915700" y="6984484"/>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2399567" y="6887767"/>
            <a:ext cx="5795068" cy="356235"/>
          </a:xfrm>
          <a:prstGeom prst="rect">
            <a:avLst/>
          </a:prstGeom>
        </p:spPr>
        <p:txBody>
          <a:bodyPr anchor="t" rtlCol="false" tIns="0" lIns="0" bIns="0" rIns="0">
            <a:spAutoFit/>
          </a:bodyPr>
          <a:lstStyle/>
          <a:p>
            <a:pPr>
              <a:lnSpc>
                <a:spcPts val="2940"/>
              </a:lnSpc>
            </a:pPr>
            <a:r>
              <a:rPr lang="en-US" sz="2100">
                <a:solidFill>
                  <a:srgbClr val="000000"/>
                </a:solidFill>
                <a:latin typeface="Montserrat Semi-Bold Bold"/>
              </a:rPr>
              <a:t>Estya Malika (105220043)</a:t>
            </a:r>
          </a:p>
        </p:txBody>
      </p:sp>
      <p:grpSp>
        <p:nvGrpSpPr>
          <p:cNvPr name="Group 34" id="34"/>
          <p:cNvGrpSpPr/>
          <p:nvPr/>
        </p:nvGrpSpPr>
        <p:grpSpPr>
          <a:xfrm rot="0">
            <a:off x="1633263" y="7744068"/>
            <a:ext cx="5808031" cy="743955"/>
            <a:chOff x="0" y="0"/>
            <a:chExt cx="7474330" cy="957392"/>
          </a:xfrm>
        </p:grpSpPr>
        <p:sp>
          <p:nvSpPr>
            <p:cNvPr name="Freeform 35" id="35"/>
            <p:cNvSpPr/>
            <p:nvPr/>
          </p:nvSpPr>
          <p:spPr>
            <a:xfrm flipH="false" flipV="false" rot="0">
              <a:off x="0" y="0"/>
              <a:ext cx="7474330" cy="957392"/>
            </a:xfrm>
            <a:custGeom>
              <a:avLst/>
              <a:gdLst/>
              <a:ahLst/>
              <a:cxnLst/>
              <a:rect r="r" b="b" t="t" l="l"/>
              <a:pathLst>
                <a:path h="957392" w="7474330">
                  <a:moveTo>
                    <a:pt x="7349870" y="957392"/>
                  </a:moveTo>
                  <a:lnTo>
                    <a:pt x="124460" y="957392"/>
                  </a:lnTo>
                  <a:cubicBezTo>
                    <a:pt x="55880" y="957392"/>
                    <a:pt x="0" y="901512"/>
                    <a:pt x="0" y="832932"/>
                  </a:cubicBezTo>
                  <a:lnTo>
                    <a:pt x="0" y="124460"/>
                  </a:lnTo>
                  <a:cubicBezTo>
                    <a:pt x="0" y="55880"/>
                    <a:pt x="55880" y="0"/>
                    <a:pt x="124460" y="0"/>
                  </a:cubicBezTo>
                  <a:lnTo>
                    <a:pt x="7349870" y="0"/>
                  </a:lnTo>
                  <a:cubicBezTo>
                    <a:pt x="7418450" y="0"/>
                    <a:pt x="7474330" y="55880"/>
                    <a:pt x="7474330" y="124460"/>
                  </a:cubicBezTo>
                  <a:lnTo>
                    <a:pt x="7474330" y="832932"/>
                  </a:lnTo>
                  <a:cubicBezTo>
                    <a:pt x="7474330" y="901512"/>
                    <a:pt x="7418450" y="957392"/>
                    <a:pt x="7349870" y="957392"/>
                  </a:cubicBezTo>
                  <a:close/>
                </a:path>
              </a:pathLst>
            </a:custGeom>
            <a:solidFill>
              <a:srgbClr val="FFFFFF"/>
            </a:solidFill>
          </p:spPr>
        </p:sp>
      </p:grpSp>
      <p:grpSp>
        <p:nvGrpSpPr>
          <p:cNvPr name="Group 36" id="36"/>
          <p:cNvGrpSpPr/>
          <p:nvPr/>
        </p:nvGrpSpPr>
        <p:grpSpPr>
          <a:xfrm rot="0">
            <a:off x="1730865" y="7854654"/>
            <a:ext cx="466721" cy="467003"/>
            <a:chOff x="0" y="0"/>
            <a:chExt cx="845270" cy="845780"/>
          </a:xfrm>
        </p:grpSpPr>
        <p:sp>
          <p:nvSpPr>
            <p:cNvPr name="Freeform 37" id="37"/>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5CE1E6"/>
            </a:solidFill>
          </p:spPr>
        </p:sp>
      </p:grpSp>
      <p:sp>
        <p:nvSpPr>
          <p:cNvPr name="Freeform 38" id="38"/>
          <p:cNvSpPr/>
          <p:nvPr/>
        </p:nvSpPr>
        <p:spPr>
          <a:xfrm flipH="false" flipV="false" rot="0">
            <a:off x="1915700" y="7999152"/>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2399567" y="7890987"/>
            <a:ext cx="5795068" cy="356235"/>
          </a:xfrm>
          <a:prstGeom prst="rect">
            <a:avLst/>
          </a:prstGeom>
        </p:spPr>
        <p:txBody>
          <a:bodyPr anchor="t" rtlCol="false" tIns="0" lIns="0" bIns="0" rIns="0">
            <a:spAutoFit/>
          </a:bodyPr>
          <a:lstStyle/>
          <a:p>
            <a:pPr>
              <a:lnSpc>
                <a:spcPts val="2940"/>
              </a:lnSpc>
            </a:pPr>
            <a:r>
              <a:rPr lang="en-US" sz="2100">
                <a:solidFill>
                  <a:srgbClr val="000000"/>
                </a:solidFill>
                <a:latin typeface="Montserrat Semi-Bold Bold"/>
              </a:rPr>
              <a:t>Putri Salsabila Al Abrar (105220048)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7985254" y="2204340"/>
            <a:ext cx="1158746" cy="0"/>
          </a:xfrm>
          <a:prstGeom prst="line">
            <a:avLst/>
          </a:prstGeom>
          <a:ln cap="flat" w="47625">
            <a:solidFill>
              <a:srgbClr val="5CE1E6"/>
            </a:solidFill>
            <a:prstDash val="solid"/>
            <a:headEnd type="none" len="sm" w="sm"/>
            <a:tailEnd type="none" len="sm" w="sm"/>
          </a:ln>
        </p:spPr>
      </p:sp>
      <p:sp>
        <p:nvSpPr>
          <p:cNvPr name="AutoShape 3" id="3"/>
          <p:cNvSpPr/>
          <p:nvPr/>
        </p:nvSpPr>
        <p:spPr>
          <a:xfrm>
            <a:off x="7985254" y="9661381"/>
            <a:ext cx="1158746" cy="0"/>
          </a:xfrm>
          <a:prstGeom prst="line">
            <a:avLst/>
          </a:prstGeom>
          <a:ln cap="flat" w="47625">
            <a:solidFill>
              <a:srgbClr val="5CE1E6"/>
            </a:solidFill>
            <a:prstDash val="solid"/>
            <a:headEnd type="none" len="sm" w="sm"/>
            <a:tailEnd type="none" len="sm" w="sm"/>
          </a:ln>
        </p:spPr>
      </p:sp>
      <p:sp>
        <p:nvSpPr>
          <p:cNvPr name="Freeform 4" id="4"/>
          <p:cNvSpPr/>
          <p:nvPr/>
        </p:nvSpPr>
        <p:spPr>
          <a:xfrm flipH="false" flipV="false" rot="0">
            <a:off x="1028700" y="1028700"/>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05464" y="2228152"/>
            <a:ext cx="6449497" cy="7409416"/>
            <a:chOff x="0" y="0"/>
            <a:chExt cx="8599330" cy="9879222"/>
          </a:xfrm>
        </p:grpSpPr>
        <p:pic>
          <p:nvPicPr>
            <p:cNvPr name="Picture 6" id="6"/>
            <p:cNvPicPr>
              <a:picLocks noChangeAspect="true"/>
            </p:cNvPicPr>
            <p:nvPr/>
          </p:nvPicPr>
          <p:blipFill>
            <a:blip r:embed="rId4"/>
            <a:srcRect l="31505" t="22205" r="34384" b="3507"/>
            <a:stretch>
              <a:fillRect/>
            </a:stretch>
          </p:blipFill>
          <p:spPr>
            <a:xfrm flipH="false" flipV="false">
              <a:off x="0" y="0"/>
              <a:ext cx="8599330" cy="9879222"/>
            </a:xfrm>
            <a:prstGeom prst="rect">
              <a:avLst/>
            </a:prstGeom>
          </p:spPr>
        </p:pic>
      </p:grpSp>
      <p:sp>
        <p:nvSpPr>
          <p:cNvPr name="TextBox 7" id="7"/>
          <p:cNvSpPr txBox="true"/>
          <p:nvPr/>
        </p:nvSpPr>
        <p:spPr>
          <a:xfrm rot="0">
            <a:off x="7985254" y="3741539"/>
            <a:ext cx="9619235" cy="555688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Dalam era digital saat ini, jumlah film dan konten hiburan yang tersedia sangatlah melimpah. Hal ini bisa membuat para pengguna merasa kewalahan dalam memilih film yang sesuai dengan minat dan preferensi mereka. Oleh karena itu, sistem rekomendasi film telah menjadi solusi populer untuk membantu pengguna menemukan film yang cocok dengan selera mereka. Salah satu algoritma yang digunakan dalam sistem rekomendasi film adalah algoritma K-Nearest Neighbors (KNN).</a:t>
            </a:r>
          </a:p>
          <a:p>
            <a:pPr algn="just">
              <a:lnSpc>
                <a:spcPts val="2940"/>
              </a:lnSpc>
            </a:pPr>
          </a:p>
          <a:p>
            <a:pPr algn="just">
              <a:lnSpc>
                <a:spcPts val="2940"/>
              </a:lnSpc>
            </a:pPr>
            <a:r>
              <a:rPr lang="en-US" sz="2100">
                <a:solidFill>
                  <a:srgbClr val="FFFFFF"/>
                </a:solidFill>
                <a:latin typeface="Montserrat"/>
              </a:rPr>
              <a:t>Algoritma K-Nearest Neighbors (KNN) adalah metode pembelajaran mesin yang berfokus pada analisis pola berdasarkan data yang ada di sekitarnya. Dalam konteks sistem rekomendasi film, algoritma KNN dapat digunakan untuk mengidentifikasi film-film dengan karakteristik serupa berdasarkan preferensi pengguna.</a:t>
            </a:r>
          </a:p>
          <a:p>
            <a:pPr algn="just">
              <a:lnSpc>
                <a:spcPts val="2940"/>
              </a:lnSpc>
            </a:pPr>
          </a:p>
        </p:txBody>
      </p:sp>
      <p:sp>
        <p:nvSpPr>
          <p:cNvPr name="TextBox 8" id="8"/>
          <p:cNvSpPr txBox="true"/>
          <p:nvPr/>
        </p:nvSpPr>
        <p:spPr>
          <a:xfrm rot="0">
            <a:off x="7985254" y="2682064"/>
            <a:ext cx="7370482" cy="866775"/>
          </a:xfrm>
          <a:prstGeom prst="rect">
            <a:avLst/>
          </a:prstGeom>
        </p:spPr>
        <p:txBody>
          <a:bodyPr anchor="t" rtlCol="false" tIns="0" lIns="0" bIns="0" rIns="0">
            <a:spAutoFit/>
          </a:bodyPr>
          <a:lstStyle/>
          <a:p>
            <a:pPr>
              <a:lnSpc>
                <a:spcPts val="6600"/>
              </a:lnSpc>
            </a:pPr>
            <a:r>
              <a:rPr lang="en-US" sz="6000">
                <a:solidFill>
                  <a:srgbClr val="FFFFFF"/>
                </a:solidFill>
                <a:latin typeface="Alata Bold"/>
              </a:rPr>
              <a:t>LATAR BELAKANG</a:t>
            </a:r>
          </a:p>
        </p:txBody>
      </p:sp>
      <p:sp>
        <p:nvSpPr>
          <p:cNvPr name="TextBox 9" id="9"/>
          <p:cNvSpPr txBox="true"/>
          <p:nvPr/>
        </p:nvSpPr>
        <p:spPr>
          <a:xfrm rot="0">
            <a:off x="1944275" y="1090431"/>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sp>
        <p:nvSpPr>
          <p:cNvPr name="TextBox 10" id="10"/>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11" id="11"/>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12" id="12"/>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sp>
        <p:nvSpPr>
          <p:cNvPr name="TextBox 13" id="13"/>
          <p:cNvSpPr txBox="true"/>
          <p:nvPr/>
        </p:nvSpPr>
        <p:spPr>
          <a:xfrm rot="0">
            <a:off x="12461393" y="8287496"/>
            <a:ext cx="5747796" cy="2504718"/>
          </a:xfrm>
          <a:prstGeom prst="rect">
            <a:avLst/>
          </a:prstGeom>
        </p:spPr>
        <p:txBody>
          <a:bodyPr anchor="t" rtlCol="false" tIns="0" lIns="0" bIns="0" rIns="0">
            <a:spAutoFit/>
          </a:bodyPr>
          <a:lstStyle/>
          <a:p>
            <a:pPr algn="r">
              <a:lnSpc>
                <a:spcPts val="19371"/>
              </a:lnSpc>
            </a:pPr>
            <a:r>
              <a:rPr lang="en-US" sz="17610" spc="-528">
                <a:solidFill>
                  <a:srgbClr val="FFFFFF">
                    <a:alpha val="14902"/>
                  </a:srgbClr>
                </a:solidFill>
                <a:latin typeface="Alata"/>
              </a:rPr>
              <a:t>FILM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3" id="3"/>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4" id="4"/>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sp>
        <p:nvSpPr>
          <p:cNvPr name="Freeform 5" id="5"/>
          <p:cNvSpPr/>
          <p:nvPr/>
        </p:nvSpPr>
        <p:spPr>
          <a:xfrm flipH="false" flipV="false" rot="0">
            <a:off x="1028700" y="433578"/>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44275" y="471678"/>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sp>
        <p:nvSpPr>
          <p:cNvPr name="TextBox 7" id="7"/>
          <p:cNvSpPr txBox="true"/>
          <p:nvPr/>
        </p:nvSpPr>
        <p:spPr>
          <a:xfrm rot="-5400000">
            <a:off x="-2590630" y="5081792"/>
            <a:ext cx="8779918" cy="993775"/>
          </a:xfrm>
          <a:prstGeom prst="rect">
            <a:avLst/>
          </a:prstGeom>
        </p:spPr>
        <p:txBody>
          <a:bodyPr anchor="t" rtlCol="false" tIns="0" lIns="0" bIns="0" rIns="0">
            <a:spAutoFit/>
          </a:bodyPr>
          <a:lstStyle/>
          <a:p>
            <a:pPr>
              <a:lnSpc>
                <a:spcPts val="7699"/>
              </a:lnSpc>
            </a:pPr>
            <a:r>
              <a:rPr lang="en-US" sz="6999">
                <a:solidFill>
                  <a:srgbClr val="FFFFFF"/>
                </a:solidFill>
                <a:latin typeface="Alata Bold"/>
              </a:rPr>
              <a:t>RUMUSAN MASALAH</a:t>
            </a:r>
          </a:p>
        </p:txBody>
      </p:sp>
      <p:sp>
        <p:nvSpPr>
          <p:cNvPr name="TextBox 8" id="8"/>
          <p:cNvSpPr txBox="true"/>
          <p:nvPr/>
        </p:nvSpPr>
        <p:spPr>
          <a:xfrm rot="0">
            <a:off x="2980146" y="3868726"/>
            <a:ext cx="6171508" cy="4625418"/>
          </a:xfrm>
          <a:prstGeom prst="rect">
            <a:avLst/>
          </a:prstGeom>
        </p:spPr>
        <p:txBody>
          <a:bodyPr anchor="t" rtlCol="false" tIns="0" lIns="0" bIns="0" rIns="0">
            <a:spAutoFit/>
          </a:bodyPr>
          <a:lstStyle/>
          <a:p>
            <a:pPr algn="ctr">
              <a:lnSpc>
                <a:spcPts val="2620"/>
              </a:lnSpc>
            </a:pPr>
            <a:r>
              <a:rPr lang="en-US" sz="1871">
                <a:solidFill>
                  <a:srgbClr val="FFFFFF"/>
                </a:solidFill>
                <a:latin typeface="Montserrat"/>
              </a:rPr>
              <a:t>1. Bagaimana dataset film yang diperoleh dari scraping data IMDb menggunakan Python dapat digunakan untuk membangun sistem rekomendasi film?</a:t>
            </a:r>
          </a:p>
          <a:p>
            <a:pPr algn="ctr">
              <a:lnSpc>
                <a:spcPts val="2620"/>
              </a:lnSpc>
            </a:pPr>
          </a:p>
          <a:p>
            <a:pPr algn="ctr">
              <a:lnSpc>
                <a:spcPts val="2620"/>
              </a:lnSpc>
            </a:pPr>
            <a:r>
              <a:rPr lang="en-US" sz="1871">
                <a:solidFill>
                  <a:srgbClr val="FFFFFF"/>
                </a:solidFill>
                <a:latin typeface="Montserrat"/>
              </a:rPr>
              <a:t>2. Apakah model K-Nearest Neighbors (KNN) merupakan pendekatan yang efektif untuk merekomendasikan film berdasarkan data yang dihasilkan?</a:t>
            </a:r>
          </a:p>
          <a:p>
            <a:pPr algn="ctr">
              <a:lnSpc>
                <a:spcPts val="2620"/>
              </a:lnSpc>
            </a:pPr>
          </a:p>
          <a:p>
            <a:pPr algn="ctr">
              <a:lnSpc>
                <a:spcPts val="2620"/>
              </a:lnSpc>
            </a:pPr>
            <a:r>
              <a:rPr lang="en-US" sz="1871">
                <a:solidFill>
                  <a:srgbClr val="FFFFFF"/>
                </a:solidFill>
                <a:latin typeface="Montserrat"/>
              </a:rPr>
              <a:t>3. Bagaimana pengaruh parameter K dalam model K-Nearest Neighbors (KNN) terhadap kualitas rekomendasi film?</a:t>
            </a:r>
          </a:p>
          <a:p>
            <a:pPr algn="ctr">
              <a:lnSpc>
                <a:spcPts val="2620"/>
              </a:lnSpc>
            </a:pPr>
          </a:p>
        </p:txBody>
      </p:sp>
      <p:grpSp>
        <p:nvGrpSpPr>
          <p:cNvPr name="Group 9" id="9"/>
          <p:cNvGrpSpPr/>
          <p:nvPr/>
        </p:nvGrpSpPr>
        <p:grpSpPr>
          <a:xfrm rot="0">
            <a:off x="9742204" y="2485168"/>
            <a:ext cx="3363367" cy="2843316"/>
            <a:chOff x="0" y="0"/>
            <a:chExt cx="4484490" cy="3791088"/>
          </a:xfrm>
        </p:grpSpPr>
        <p:pic>
          <p:nvPicPr>
            <p:cNvPr name="Picture 10" id="10"/>
            <p:cNvPicPr>
              <a:picLocks noChangeAspect="true"/>
            </p:cNvPicPr>
            <p:nvPr/>
          </p:nvPicPr>
          <p:blipFill>
            <a:blip r:embed="rId4"/>
            <a:srcRect l="10569" t="0" r="10569" b="0"/>
            <a:stretch>
              <a:fillRect/>
            </a:stretch>
          </p:blipFill>
          <p:spPr>
            <a:xfrm flipH="false" flipV="false">
              <a:off x="0" y="0"/>
              <a:ext cx="4484490" cy="3791088"/>
            </a:xfrm>
            <a:prstGeom prst="rect">
              <a:avLst/>
            </a:prstGeom>
          </p:spPr>
        </p:pic>
      </p:grpSp>
      <p:grpSp>
        <p:nvGrpSpPr>
          <p:cNvPr name="Group 11" id="11"/>
          <p:cNvGrpSpPr/>
          <p:nvPr/>
        </p:nvGrpSpPr>
        <p:grpSpPr>
          <a:xfrm rot="0">
            <a:off x="13677071" y="2485168"/>
            <a:ext cx="4011843" cy="2854641"/>
            <a:chOff x="0" y="0"/>
            <a:chExt cx="5349125" cy="3806188"/>
          </a:xfrm>
        </p:grpSpPr>
        <p:pic>
          <p:nvPicPr>
            <p:cNvPr name="Picture 12" id="12"/>
            <p:cNvPicPr>
              <a:picLocks noChangeAspect="true"/>
            </p:cNvPicPr>
            <p:nvPr/>
          </p:nvPicPr>
          <p:blipFill>
            <a:blip r:embed="rId5"/>
            <a:srcRect l="10473" t="0" r="10473" b="0"/>
            <a:stretch>
              <a:fillRect/>
            </a:stretch>
          </p:blipFill>
          <p:spPr>
            <a:xfrm flipH="false" flipV="false">
              <a:off x="0" y="0"/>
              <a:ext cx="5349125" cy="3806188"/>
            </a:xfrm>
            <a:prstGeom prst="rect">
              <a:avLst/>
            </a:prstGeom>
          </p:spPr>
        </p:pic>
      </p:grpSp>
      <p:sp>
        <p:nvSpPr>
          <p:cNvPr name="TextBox 13" id="13"/>
          <p:cNvSpPr txBox="true"/>
          <p:nvPr/>
        </p:nvSpPr>
        <p:spPr>
          <a:xfrm rot="0">
            <a:off x="13635915" y="8796252"/>
            <a:ext cx="4573274" cy="1995962"/>
          </a:xfrm>
          <a:prstGeom prst="rect">
            <a:avLst/>
          </a:prstGeom>
        </p:spPr>
        <p:txBody>
          <a:bodyPr anchor="t" rtlCol="false" tIns="0" lIns="0" bIns="0" rIns="0">
            <a:spAutoFit/>
          </a:bodyPr>
          <a:lstStyle/>
          <a:p>
            <a:pPr algn="r">
              <a:lnSpc>
                <a:spcPts val="15413"/>
              </a:lnSpc>
            </a:pPr>
            <a:r>
              <a:rPr lang="en-US" sz="14012" spc="-420">
                <a:solidFill>
                  <a:srgbClr val="FFFFFF">
                    <a:alpha val="14902"/>
                  </a:srgbClr>
                </a:solidFill>
                <a:latin typeface="Alata"/>
              </a:rPr>
              <a:t>FILM</a:t>
            </a:r>
          </a:p>
        </p:txBody>
      </p:sp>
      <p:grpSp>
        <p:nvGrpSpPr>
          <p:cNvPr name="Group 14" id="14"/>
          <p:cNvGrpSpPr/>
          <p:nvPr/>
        </p:nvGrpSpPr>
        <p:grpSpPr>
          <a:xfrm rot="0">
            <a:off x="11423887" y="5858478"/>
            <a:ext cx="3363367" cy="2285755"/>
            <a:chOff x="0" y="0"/>
            <a:chExt cx="4484490" cy="3047674"/>
          </a:xfrm>
        </p:grpSpPr>
        <p:pic>
          <p:nvPicPr>
            <p:cNvPr name="Picture 15" id="15"/>
            <p:cNvPicPr>
              <a:picLocks noChangeAspect="true"/>
            </p:cNvPicPr>
            <p:nvPr/>
          </p:nvPicPr>
          <p:blipFill>
            <a:blip r:embed="rId6"/>
            <a:srcRect l="7214" t="0" r="7214" b="0"/>
            <a:stretch>
              <a:fillRect/>
            </a:stretch>
          </p:blipFill>
          <p:spPr>
            <a:xfrm flipH="false" flipV="false">
              <a:off x="0" y="0"/>
              <a:ext cx="4484490" cy="3047674"/>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8445" y="3128747"/>
            <a:ext cx="4056971" cy="3114348"/>
            <a:chOff x="0" y="0"/>
            <a:chExt cx="5409295" cy="4152464"/>
          </a:xfrm>
        </p:grpSpPr>
        <p:pic>
          <p:nvPicPr>
            <p:cNvPr name="Picture 4" id="4"/>
            <p:cNvPicPr>
              <a:picLocks noChangeAspect="true"/>
            </p:cNvPicPr>
            <p:nvPr/>
          </p:nvPicPr>
          <p:blipFill>
            <a:blip r:embed="rId4"/>
            <a:srcRect l="18084" t="0" r="18084" b="0"/>
            <a:stretch>
              <a:fillRect/>
            </a:stretch>
          </p:blipFill>
          <p:spPr>
            <a:xfrm flipH="false" flipV="false">
              <a:off x="0" y="0"/>
              <a:ext cx="5409295" cy="4152464"/>
            </a:xfrm>
            <a:prstGeom prst="rect">
              <a:avLst/>
            </a:prstGeom>
          </p:spPr>
        </p:pic>
      </p:grpSp>
      <p:grpSp>
        <p:nvGrpSpPr>
          <p:cNvPr name="Group 5" id="5"/>
          <p:cNvGrpSpPr/>
          <p:nvPr/>
        </p:nvGrpSpPr>
        <p:grpSpPr>
          <a:xfrm rot="0">
            <a:off x="3825334" y="5425385"/>
            <a:ext cx="4074077" cy="2982626"/>
            <a:chOff x="0" y="0"/>
            <a:chExt cx="5432103" cy="3976834"/>
          </a:xfrm>
        </p:grpSpPr>
        <p:pic>
          <p:nvPicPr>
            <p:cNvPr name="Picture 6" id="6"/>
            <p:cNvPicPr>
              <a:picLocks noChangeAspect="true"/>
            </p:cNvPicPr>
            <p:nvPr/>
          </p:nvPicPr>
          <p:blipFill>
            <a:blip r:embed="rId5"/>
            <a:srcRect l="4497" t="0" r="4497" b="0"/>
            <a:stretch>
              <a:fillRect/>
            </a:stretch>
          </p:blipFill>
          <p:spPr>
            <a:xfrm flipH="false" flipV="false">
              <a:off x="0" y="0"/>
              <a:ext cx="5432103" cy="3976834"/>
            </a:xfrm>
            <a:prstGeom prst="rect">
              <a:avLst/>
            </a:prstGeom>
          </p:spPr>
        </p:pic>
      </p:grpSp>
      <p:grpSp>
        <p:nvGrpSpPr>
          <p:cNvPr name="Group 7" id="7"/>
          <p:cNvGrpSpPr/>
          <p:nvPr/>
        </p:nvGrpSpPr>
        <p:grpSpPr>
          <a:xfrm rot="0">
            <a:off x="508445" y="5176263"/>
            <a:ext cx="3316889" cy="1256108"/>
            <a:chOff x="0" y="0"/>
            <a:chExt cx="4422519" cy="1674811"/>
          </a:xfrm>
        </p:grpSpPr>
        <p:sp>
          <p:nvSpPr>
            <p:cNvPr name="AutoShape 8" id="8"/>
            <p:cNvSpPr/>
            <p:nvPr/>
          </p:nvSpPr>
          <p:spPr>
            <a:xfrm>
              <a:off x="0" y="0"/>
              <a:ext cx="4422519" cy="1674811"/>
            </a:xfrm>
            <a:prstGeom prst="rect">
              <a:avLst/>
            </a:prstGeom>
            <a:solidFill>
              <a:srgbClr val="5CE1E6"/>
            </a:solidFill>
          </p:spPr>
        </p:sp>
      </p:grpSp>
      <p:grpSp>
        <p:nvGrpSpPr>
          <p:cNvPr name="Group 9" id="9"/>
          <p:cNvGrpSpPr/>
          <p:nvPr/>
        </p:nvGrpSpPr>
        <p:grpSpPr>
          <a:xfrm rot="0">
            <a:off x="4203928" y="7932401"/>
            <a:ext cx="3316889" cy="1256108"/>
            <a:chOff x="0" y="0"/>
            <a:chExt cx="4422519" cy="1674811"/>
          </a:xfrm>
        </p:grpSpPr>
        <p:sp>
          <p:nvSpPr>
            <p:cNvPr name="AutoShape 10" id="10"/>
            <p:cNvSpPr/>
            <p:nvPr/>
          </p:nvSpPr>
          <p:spPr>
            <a:xfrm>
              <a:off x="0" y="0"/>
              <a:ext cx="4422519" cy="1674811"/>
            </a:xfrm>
            <a:prstGeom prst="rect">
              <a:avLst/>
            </a:prstGeom>
            <a:solidFill>
              <a:srgbClr val="5CE1E6"/>
            </a:solidFill>
          </p:spPr>
        </p:sp>
      </p:grpSp>
      <p:sp>
        <p:nvSpPr>
          <p:cNvPr name="AutoShape 11" id="11"/>
          <p:cNvSpPr/>
          <p:nvPr/>
        </p:nvSpPr>
        <p:spPr>
          <a:xfrm>
            <a:off x="9812683" y="7946924"/>
            <a:ext cx="783254" cy="0"/>
          </a:xfrm>
          <a:prstGeom prst="line">
            <a:avLst/>
          </a:prstGeom>
          <a:ln cap="flat" w="47625">
            <a:solidFill>
              <a:srgbClr val="FFFFFF"/>
            </a:solidFill>
            <a:prstDash val="solid"/>
            <a:headEnd type="none" len="sm" w="sm"/>
            <a:tailEnd type="none" len="sm" w="sm"/>
          </a:ln>
        </p:spPr>
      </p:sp>
      <p:grpSp>
        <p:nvGrpSpPr>
          <p:cNvPr name="Group 12" id="12"/>
          <p:cNvGrpSpPr/>
          <p:nvPr/>
        </p:nvGrpSpPr>
        <p:grpSpPr>
          <a:xfrm rot="0">
            <a:off x="7188189" y="3128747"/>
            <a:ext cx="4074077" cy="2982626"/>
            <a:chOff x="0" y="0"/>
            <a:chExt cx="5432103" cy="3976834"/>
          </a:xfrm>
        </p:grpSpPr>
        <p:pic>
          <p:nvPicPr>
            <p:cNvPr name="Picture 13" id="13"/>
            <p:cNvPicPr>
              <a:picLocks noChangeAspect="true"/>
            </p:cNvPicPr>
            <p:nvPr/>
          </p:nvPicPr>
          <p:blipFill>
            <a:blip r:embed="rId6"/>
            <a:srcRect l="0" t="1193" r="0" b="1193"/>
            <a:stretch>
              <a:fillRect/>
            </a:stretch>
          </p:blipFill>
          <p:spPr>
            <a:xfrm flipH="false" flipV="false">
              <a:off x="0" y="0"/>
              <a:ext cx="5432103" cy="3976834"/>
            </a:xfrm>
            <a:prstGeom prst="rect">
              <a:avLst/>
            </a:prstGeom>
          </p:spPr>
        </p:pic>
      </p:grpSp>
      <p:grpSp>
        <p:nvGrpSpPr>
          <p:cNvPr name="Group 14" id="14"/>
          <p:cNvGrpSpPr/>
          <p:nvPr/>
        </p:nvGrpSpPr>
        <p:grpSpPr>
          <a:xfrm rot="0">
            <a:off x="10818331" y="5792929"/>
            <a:ext cx="4074077" cy="2982626"/>
            <a:chOff x="0" y="0"/>
            <a:chExt cx="5432103" cy="3976834"/>
          </a:xfrm>
        </p:grpSpPr>
        <p:pic>
          <p:nvPicPr>
            <p:cNvPr name="Picture 15" id="15"/>
            <p:cNvPicPr>
              <a:picLocks noChangeAspect="true"/>
            </p:cNvPicPr>
            <p:nvPr/>
          </p:nvPicPr>
          <p:blipFill>
            <a:blip r:embed="rId7"/>
            <a:srcRect l="4497" t="0" r="4497" b="0"/>
            <a:stretch>
              <a:fillRect/>
            </a:stretch>
          </p:blipFill>
          <p:spPr>
            <a:xfrm flipH="false" flipV="false">
              <a:off x="0" y="0"/>
              <a:ext cx="5432103" cy="3976834"/>
            </a:xfrm>
            <a:prstGeom prst="rect">
              <a:avLst/>
            </a:prstGeom>
          </p:spPr>
        </p:pic>
      </p:grpSp>
      <p:grpSp>
        <p:nvGrpSpPr>
          <p:cNvPr name="Group 16" id="16"/>
          <p:cNvGrpSpPr/>
          <p:nvPr/>
        </p:nvGrpSpPr>
        <p:grpSpPr>
          <a:xfrm rot="0">
            <a:off x="13563268" y="3194608"/>
            <a:ext cx="4074077" cy="2982626"/>
            <a:chOff x="0" y="0"/>
            <a:chExt cx="5432103" cy="3976834"/>
          </a:xfrm>
        </p:grpSpPr>
        <p:pic>
          <p:nvPicPr>
            <p:cNvPr name="Picture 17" id="17"/>
            <p:cNvPicPr>
              <a:picLocks noChangeAspect="true"/>
            </p:cNvPicPr>
            <p:nvPr/>
          </p:nvPicPr>
          <p:blipFill>
            <a:blip r:embed="rId8"/>
            <a:srcRect l="0" t="13395" r="0" b="13395"/>
            <a:stretch>
              <a:fillRect/>
            </a:stretch>
          </p:blipFill>
          <p:spPr>
            <a:xfrm flipH="false" flipV="false">
              <a:off x="0" y="0"/>
              <a:ext cx="5432103" cy="3976834"/>
            </a:xfrm>
            <a:prstGeom prst="rect">
              <a:avLst/>
            </a:prstGeom>
          </p:spPr>
        </p:pic>
      </p:grpSp>
      <p:sp>
        <p:nvSpPr>
          <p:cNvPr name="TextBox 18" id="18"/>
          <p:cNvSpPr txBox="true"/>
          <p:nvPr/>
        </p:nvSpPr>
        <p:spPr>
          <a:xfrm rot="0">
            <a:off x="13565778" y="8763596"/>
            <a:ext cx="4643411" cy="2028618"/>
          </a:xfrm>
          <a:prstGeom prst="rect">
            <a:avLst/>
          </a:prstGeom>
        </p:spPr>
        <p:txBody>
          <a:bodyPr anchor="t" rtlCol="false" tIns="0" lIns="0" bIns="0" rIns="0">
            <a:spAutoFit/>
          </a:bodyPr>
          <a:lstStyle/>
          <a:p>
            <a:pPr algn="r">
              <a:lnSpc>
                <a:spcPts val="15649"/>
              </a:lnSpc>
            </a:pPr>
            <a:r>
              <a:rPr lang="en-US" sz="14227" spc="-426">
                <a:solidFill>
                  <a:srgbClr val="FFFFFF">
                    <a:alpha val="14902"/>
                  </a:srgbClr>
                </a:solidFill>
                <a:latin typeface="Alata"/>
              </a:rPr>
              <a:t>FILM</a:t>
            </a:r>
          </a:p>
        </p:txBody>
      </p:sp>
      <p:sp>
        <p:nvSpPr>
          <p:cNvPr name="TextBox 19" id="19"/>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20" id="20"/>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21" id="21"/>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sp>
        <p:nvSpPr>
          <p:cNvPr name="TextBox 22" id="22"/>
          <p:cNvSpPr txBox="true"/>
          <p:nvPr/>
        </p:nvSpPr>
        <p:spPr>
          <a:xfrm rot="0">
            <a:off x="1944275" y="1090431"/>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sp>
        <p:nvSpPr>
          <p:cNvPr name="TextBox 23" id="23"/>
          <p:cNvSpPr txBox="true"/>
          <p:nvPr/>
        </p:nvSpPr>
        <p:spPr>
          <a:xfrm rot="0">
            <a:off x="3514438" y="548901"/>
            <a:ext cx="7891096" cy="2263781"/>
          </a:xfrm>
          <a:prstGeom prst="rect">
            <a:avLst/>
          </a:prstGeom>
        </p:spPr>
        <p:txBody>
          <a:bodyPr anchor="t" rtlCol="false" tIns="0" lIns="0" bIns="0" rIns="0">
            <a:spAutoFit/>
          </a:bodyPr>
          <a:lstStyle/>
          <a:p>
            <a:pPr>
              <a:lnSpc>
                <a:spcPts val="8800"/>
              </a:lnSpc>
            </a:pPr>
            <a:r>
              <a:rPr lang="en-US" sz="8000">
                <a:solidFill>
                  <a:srgbClr val="FFFFFF"/>
                </a:solidFill>
                <a:latin typeface="Alata Bold"/>
              </a:rPr>
              <a:t>TUJUAN FINAL PROJECT</a:t>
            </a:r>
          </a:p>
        </p:txBody>
      </p:sp>
      <p:sp>
        <p:nvSpPr>
          <p:cNvPr name="TextBox 24" id="24"/>
          <p:cNvSpPr txBox="true"/>
          <p:nvPr/>
        </p:nvSpPr>
        <p:spPr>
          <a:xfrm rot="0">
            <a:off x="4365853" y="8160307"/>
            <a:ext cx="3316889" cy="743146"/>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a:rPr>
              <a:t>Meningkatkan pengalaman pengguna</a:t>
            </a:r>
          </a:p>
        </p:txBody>
      </p:sp>
      <p:sp>
        <p:nvSpPr>
          <p:cNvPr name="TextBox 25" id="25"/>
          <p:cNvSpPr txBox="true"/>
          <p:nvPr/>
        </p:nvSpPr>
        <p:spPr>
          <a:xfrm rot="0">
            <a:off x="643110" y="5308938"/>
            <a:ext cx="3316889" cy="953676"/>
          </a:xfrm>
          <a:prstGeom prst="rect">
            <a:avLst/>
          </a:prstGeom>
        </p:spPr>
        <p:txBody>
          <a:bodyPr anchor="t" rtlCol="false" tIns="0" lIns="0" bIns="0" rIns="0">
            <a:spAutoFit/>
          </a:bodyPr>
          <a:lstStyle/>
          <a:p>
            <a:pPr>
              <a:lnSpc>
                <a:spcPts val="2578"/>
              </a:lnSpc>
              <a:spcBef>
                <a:spcPct val="0"/>
              </a:spcBef>
            </a:pPr>
            <a:r>
              <a:rPr lang="en-US" sz="1719">
                <a:solidFill>
                  <a:srgbClr val="000000"/>
                </a:solidFill>
                <a:latin typeface="Montserrat"/>
              </a:rPr>
              <a:t>Merekomendasikan sesuai preferensi pengguna secara personal</a:t>
            </a:r>
          </a:p>
        </p:txBody>
      </p:sp>
      <p:grpSp>
        <p:nvGrpSpPr>
          <p:cNvPr name="Group 26" id="26"/>
          <p:cNvGrpSpPr/>
          <p:nvPr/>
        </p:nvGrpSpPr>
        <p:grpSpPr>
          <a:xfrm rot="0">
            <a:off x="7644642" y="5549180"/>
            <a:ext cx="3316889" cy="1256108"/>
            <a:chOff x="0" y="0"/>
            <a:chExt cx="4422519" cy="1674811"/>
          </a:xfrm>
        </p:grpSpPr>
        <p:sp>
          <p:nvSpPr>
            <p:cNvPr name="AutoShape 27" id="27"/>
            <p:cNvSpPr/>
            <p:nvPr/>
          </p:nvSpPr>
          <p:spPr>
            <a:xfrm>
              <a:off x="0" y="0"/>
              <a:ext cx="4422519" cy="1674811"/>
            </a:xfrm>
            <a:prstGeom prst="rect">
              <a:avLst/>
            </a:prstGeom>
            <a:solidFill>
              <a:srgbClr val="5CE1E6"/>
            </a:solidFill>
          </p:spPr>
        </p:sp>
      </p:grpSp>
      <p:sp>
        <p:nvSpPr>
          <p:cNvPr name="TextBox 28" id="28"/>
          <p:cNvSpPr txBox="true"/>
          <p:nvPr/>
        </p:nvSpPr>
        <p:spPr>
          <a:xfrm rot="0">
            <a:off x="7663692" y="5678135"/>
            <a:ext cx="3316889" cy="979148"/>
          </a:xfrm>
          <a:prstGeom prst="rect">
            <a:avLst/>
          </a:prstGeom>
        </p:spPr>
        <p:txBody>
          <a:bodyPr anchor="t" rtlCol="false" tIns="0" lIns="0" bIns="0" rIns="0">
            <a:spAutoFit/>
          </a:bodyPr>
          <a:lstStyle/>
          <a:p>
            <a:pPr>
              <a:lnSpc>
                <a:spcPts val="1950"/>
              </a:lnSpc>
              <a:spcBef>
                <a:spcPct val="0"/>
              </a:spcBef>
            </a:pPr>
            <a:r>
              <a:rPr lang="en-US" sz="1300">
                <a:solidFill>
                  <a:srgbClr val="000000"/>
                </a:solidFill>
                <a:latin typeface="Montserrat"/>
              </a:rPr>
              <a:t>Mengurangi overload informasi dengan menyaring dan mengarahkan pengguna ke film-film yang paling relevan dan berkualitas</a:t>
            </a:r>
          </a:p>
        </p:txBody>
      </p:sp>
      <p:grpSp>
        <p:nvGrpSpPr>
          <p:cNvPr name="Group 29" id="29"/>
          <p:cNvGrpSpPr/>
          <p:nvPr/>
        </p:nvGrpSpPr>
        <p:grpSpPr>
          <a:xfrm rot="0">
            <a:off x="11262266" y="8002192"/>
            <a:ext cx="3316889" cy="1256108"/>
            <a:chOff x="0" y="0"/>
            <a:chExt cx="4422519" cy="1674811"/>
          </a:xfrm>
        </p:grpSpPr>
        <p:sp>
          <p:nvSpPr>
            <p:cNvPr name="AutoShape 30" id="30"/>
            <p:cNvSpPr/>
            <p:nvPr/>
          </p:nvSpPr>
          <p:spPr>
            <a:xfrm>
              <a:off x="0" y="0"/>
              <a:ext cx="4422519" cy="1674811"/>
            </a:xfrm>
            <a:prstGeom prst="rect">
              <a:avLst/>
            </a:prstGeom>
            <a:solidFill>
              <a:srgbClr val="5CE1E6"/>
            </a:solidFill>
          </p:spPr>
        </p:sp>
      </p:grpSp>
      <p:sp>
        <p:nvSpPr>
          <p:cNvPr name="TextBox 31" id="31"/>
          <p:cNvSpPr txBox="true"/>
          <p:nvPr/>
        </p:nvSpPr>
        <p:spPr>
          <a:xfrm rot="0">
            <a:off x="11405534" y="8039544"/>
            <a:ext cx="3316889" cy="1124254"/>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a:rPr>
              <a:t>Meningkatkan keterlibatan pengguna dalam platform</a:t>
            </a:r>
          </a:p>
        </p:txBody>
      </p:sp>
      <p:grpSp>
        <p:nvGrpSpPr>
          <p:cNvPr name="Group 32" id="32"/>
          <p:cNvGrpSpPr/>
          <p:nvPr/>
        </p:nvGrpSpPr>
        <p:grpSpPr>
          <a:xfrm rot="0">
            <a:off x="14338841" y="5792929"/>
            <a:ext cx="3316889" cy="1256108"/>
            <a:chOff x="0" y="0"/>
            <a:chExt cx="4422519" cy="1674811"/>
          </a:xfrm>
        </p:grpSpPr>
        <p:sp>
          <p:nvSpPr>
            <p:cNvPr name="AutoShape 33" id="33"/>
            <p:cNvSpPr/>
            <p:nvPr/>
          </p:nvSpPr>
          <p:spPr>
            <a:xfrm>
              <a:off x="0" y="0"/>
              <a:ext cx="4422519" cy="1674811"/>
            </a:xfrm>
            <a:prstGeom prst="rect">
              <a:avLst/>
            </a:prstGeom>
            <a:solidFill>
              <a:srgbClr val="5CE1E6"/>
            </a:solidFill>
          </p:spPr>
        </p:sp>
      </p:grpSp>
      <p:sp>
        <p:nvSpPr>
          <p:cNvPr name="TextBox 34" id="34"/>
          <p:cNvSpPr txBox="true"/>
          <p:nvPr/>
        </p:nvSpPr>
        <p:spPr>
          <a:xfrm rot="0">
            <a:off x="14395991" y="5997713"/>
            <a:ext cx="3316889" cy="743146"/>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a:rPr>
              <a:t>Berkontribusi pada peningkatan pendapatan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3" id="3"/>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4" id="4"/>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sp>
        <p:nvSpPr>
          <p:cNvPr name="Freeform 5" id="5"/>
          <p:cNvSpPr/>
          <p:nvPr/>
        </p:nvSpPr>
        <p:spPr>
          <a:xfrm flipH="false" flipV="false" rot="0">
            <a:off x="1028700" y="1028700"/>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44275" y="1090431"/>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sp>
        <p:nvSpPr>
          <p:cNvPr name="TextBox 7" id="7"/>
          <p:cNvSpPr txBox="true"/>
          <p:nvPr/>
        </p:nvSpPr>
        <p:spPr>
          <a:xfrm rot="0">
            <a:off x="1028700" y="2532793"/>
            <a:ext cx="7370482" cy="1704975"/>
          </a:xfrm>
          <a:prstGeom prst="rect">
            <a:avLst/>
          </a:prstGeom>
        </p:spPr>
        <p:txBody>
          <a:bodyPr anchor="t" rtlCol="false" tIns="0" lIns="0" bIns="0" rIns="0">
            <a:spAutoFit/>
          </a:bodyPr>
          <a:lstStyle/>
          <a:p>
            <a:pPr>
              <a:lnSpc>
                <a:spcPts val="6600"/>
              </a:lnSpc>
            </a:pPr>
            <a:r>
              <a:rPr lang="en-US" sz="6000">
                <a:solidFill>
                  <a:srgbClr val="FFFFFF"/>
                </a:solidFill>
                <a:latin typeface="Alata Bold"/>
              </a:rPr>
              <a:t>PENJELASAN DATASET</a:t>
            </a:r>
          </a:p>
        </p:txBody>
      </p:sp>
      <p:sp>
        <p:nvSpPr>
          <p:cNvPr name="TextBox 8" id="8"/>
          <p:cNvSpPr txBox="true"/>
          <p:nvPr/>
        </p:nvSpPr>
        <p:spPr>
          <a:xfrm rot="0">
            <a:off x="1028700" y="4585429"/>
            <a:ext cx="7370482" cy="481393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Dataset "movie.csv" adalah sebuah file yang berisi data tentang film-film. Dataset ini digunakan dalam konteks sistem rekomendasi film menggunakan algoritma KNN.</a:t>
            </a:r>
          </a:p>
          <a:p>
            <a:pPr>
              <a:lnSpc>
                <a:spcPts val="2940"/>
              </a:lnSpc>
            </a:pPr>
          </a:p>
          <a:p>
            <a:pPr algn="just">
              <a:lnSpc>
                <a:spcPts val="2940"/>
              </a:lnSpc>
            </a:pPr>
            <a:r>
              <a:rPr lang="en-US" sz="2100">
                <a:solidFill>
                  <a:srgbClr val="FFFFFF"/>
                </a:solidFill>
                <a:latin typeface="Montserrat"/>
              </a:rPr>
              <a:t>Pada dataset ini berisi berbagai atribut diantaranya Title, Year, Rating, Vote, Metascore, Budget, Certificate, Runtime, Genre, Overview, Artist, Director. Atribut-atribut ini memberikan informasi yang diperlukan untuk mengidentifikasi kesamaan antara film-film dan memberikan rekomendasi yang sesuai dengan preferensi pengguna.</a:t>
            </a:r>
          </a:p>
          <a:p>
            <a:pPr>
              <a:lnSpc>
                <a:spcPts val="2940"/>
              </a:lnSpc>
            </a:pPr>
          </a:p>
        </p:txBody>
      </p:sp>
      <p:grpSp>
        <p:nvGrpSpPr>
          <p:cNvPr name="Group 9" id="9"/>
          <p:cNvGrpSpPr/>
          <p:nvPr/>
        </p:nvGrpSpPr>
        <p:grpSpPr>
          <a:xfrm rot="0">
            <a:off x="9742204" y="5501622"/>
            <a:ext cx="6792340" cy="2843316"/>
            <a:chOff x="0" y="0"/>
            <a:chExt cx="9056454" cy="3791088"/>
          </a:xfrm>
        </p:grpSpPr>
        <p:pic>
          <p:nvPicPr>
            <p:cNvPr name="Picture 10" id="10"/>
            <p:cNvPicPr>
              <a:picLocks noChangeAspect="true"/>
            </p:cNvPicPr>
            <p:nvPr/>
          </p:nvPicPr>
          <p:blipFill>
            <a:blip r:embed="rId4"/>
            <a:srcRect l="0" t="30487" r="0" b="11060"/>
            <a:stretch>
              <a:fillRect/>
            </a:stretch>
          </p:blipFill>
          <p:spPr>
            <a:xfrm flipH="false" flipV="false">
              <a:off x="0" y="0"/>
              <a:ext cx="9056454" cy="3791088"/>
            </a:xfrm>
            <a:prstGeom prst="rect">
              <a:avLst/>
            </a:prstGeom>
          </p:spPr>
        </p:pic>
      </p:grpSp>
      <p:grpSp>
        <p:nvGrpSpPr>
          <p:cNvPr name="Group 11" id="11"/>
          <p:cNvGrpSpPr/>
          <p:nvPr/>
        </p:nvGrpSpPr>
        <p:grpSpPr>
          <a:xfrm rot="0">
            <a:off x="9742204" y="2485168"/>
            <a:ext cx="3363367" cy="2843316"/>
            <a:chOff x="0" y="0"/>
            <a:chExt cx="4484490" cy="3791088"/>
          </a:xfrm>
        </p:grpSpPr>
        <p:pic>
          <p:nvPicPr>
            <p:cNvPr name="Picture 12" id="12"/>
            <p:cNvPicPr>
              <a:picLocks noChangeAspect="true"/>
            </p:cNvPicPr>
            <p:nvPr/>
          </p:nvPicPr>
          <p:blipFill>
            <a:blip r:embed="rId5"/>
            <a:srcRect l="904" t="0" r="11313" b="0"/>
            <a:stretch>
              <a:fillRect/>
            </a:stretch>
          </p:blipFill>
          <p:spPr>
            <a:xfrm flipH="false" flipV="false">
              <a:off x="0" y="0"/>
              <a:ext cx="4484490" cy="3791088"/>
            </a:xfrm>
            <a:prstGeom prst="rect">
              <a:avLst/>
            </a:prstGeom>
          </p:spPr>
        </p:pic>
      </p:grpSp>
      <p:grpSp>
        <p:nvGrpSpPr>
          <p:cNvPr name="Group 13" id="13"/>
          <p:cNvGrpSpPr/>
          <p:nvPr/>
        </p:nvGrpSpPr>
        <p:grpSpPr>
          <a:xfrm rot="0">
            <a:off x="13247457" y="2485168"/>
            <a:ext cx="3287088" cy="2854641"/>
            <a:chOff x="0" y="0"/>
            <a:chExt cx="4382783" cy="3806188"/>
          </a:xfrm>
        </p:grpSpPr>
        <p:pic>
          <p:nvPicPr>
            <p:cNvPr name="Picture 14" id="14"/>
            <p:cNvPicPr>
              <a:picLocks noChangeAspect="true"/>
            </p:cNvPicPr>
            <p:nvPr/>
          </p:nvPicPr>
          <p:blipFill>
            <a:blip r:embed="rId6"/>
            <a:srcRect l="37704" t="0" r="10698" b="0"/>
            <a:stretch>
              <a:fillRect/>
            </a:stretch>
          </p:blipFill>
          <p:spPr>
            <a:xfrm flipH="false" flipV="false">
              <a:off x="0" y="0"/>
              <a:ext cx="4382783" cy="3806188"/>
            </a:xfrm>
            <a:prstGeom prst="rect">
              <a:avLst/>
            </a:prstGeom>
          </p:spPr>
        </p:pic>
      </p:grpSp>
      <p:sp>
        <p:nvSpPr>
          <p:cNvPr name="TextBox 15" id="15"/>
          <p:cNvSpPr txBox="true"/>
          <p:nvPr/>
        </p:nvSpPr>
        <p:spPr>
          <a:xfrm rot="0">
            <a:off x="12461393" y="8287496"/>
            <a:ext cx="5747796" cy="2504718"/>
          </a:xfrm>
          <a:prstGeom prst="rect">
            <a:avLst/>
          </a:prstGeom>
        </p:spPr>
        <p:txBody>
          <a:bodyPr anchor="t" rtlCol="false" tIns="0" lIns="0" bIns="0" rIns="0">
            <a:spAutoFit/>
          </a:bodyPr>
          <a:lstStyle/>
          <a:p>
            <a:pPr algn="r">
              <a:lnSpc>
                <a:spcPts val="19371"/>
              </a:lnSpc>
            </a:pPr>
            <a:r>
              <a:rPr lang="en-US" sz="17610" spc="-528">
                <a:solidFill>
                  <a:srgbClr val="FFFFFF">
                    <a:alpha val="14902"/>
                  </a:srgbClr>
                </a:solidFill>
                <a:latin typeface="Alata"/>
              </a:rPr>
              <a:t>FILM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461393" y="8287496"/>
            <a:ext cx="5747796" cy="2504718"/>
          </a:xfrm>
          <a:prstGeom prst="rect">
            <a:avLst/>
          </a:prstGeom>
        </p:spPr>
        <p:txBody>
          <a:bodyPr anchor="t" rtlCol="false" tIns="0" lIns="0" bIns="0" rIns="0">
            <a:spAutoFit/>
          </a:bodyPr>
          <a:lstStyle/>
          <a:p>
            <a:pPr algn="r">
              <a:lnSpc>
                <a:spcPts val="19371"/>
              </a:lnSpc>
            </a:pPr>
            <a:r>
              <a:rPr lang="en-US" sz="17610" spc="-528">
                <a:solidFill>
                  <a:srgbClr val="FFFFFF">
                    <a:alpha val="14902"/>
                  </a:srgbClr>
                </a:solidFill>
                <a:latin typeface="Alata"/>
              </a:rPr>
              <a:t>FILM</a:t>
            </a:r>
          </a:p>
        </p:txBody>
      </p:sp>
      <p:sp>
        <p:nvSpPr>
          <p:cNvPr name="TextBox 3" id="3"/>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4" id="4"/>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5" id="5"/>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sp>
        <p:nvSpPr>
          <p:cNvPr name="Freeform 6" id="6"/>
          <p:cNvSpPr/>
          <p:nvPr/>
        </p:nvSpPr>
        <p:spPr>
          <a:xfrm flipH="false" flipV="false" rot="0">
            <a:off x="1028700" y="1028700"/>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944275" y="1090431"/>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grpSp>
        <p:nvGrpSpPr>
          <p:cNvPr name="Group 8" id="8"/>
          <p:cNvGrpSpPr/>
          <p:nvPr/>
        </p:nvGrpSpPr>
        <p:grpSpPr>
          <a:xfrm rot="0">
            <a:off x="1944275" y="2469238"/>
            <a:ext cx="4056971" cy="3114348"/>
            <a:chOff x="0" y="0"/>
            <a:chExt cx="5409295" cy="4152464"/>
          </a:xfrm>
        </p:grpSpPr>
        <p:pic>
          <p:nvPicPr>
            <p:cNvPr name="Picture 9" id="9"/>
            <p:cNvPicPr>
              <a:picLocks noChangeAspect="true"/>
            </p:cNvPicPr>
            <p:nvPr/>
          </p:nvPicPr>
          <p:blipFill>
            <a:blip r:embed="rId4"/>
            <a:srcRect l="9837" t="6721" r="0" b="47135"/>
            <a:stretch>
              <a:fillRect/>
            </a:stretch>
          </p:blipFill>
          <p:spPr>
            <a:xfrm flipH="true" flipV="false">
              <a:off x="0" y="0"/>
              <a:ext cx="5409295" cy="4152464"/>
            </a:xfrm>
            <a:prstGeom prst="rect">
              <a:avLst/>
            </a:prstGeom>
          </p:spPr>
        </p:pic>
      </p:grpSp>
      <p:grpSp>
        <p:nvGrpSpPr>
          <p:cNvPr name="Group 10" id="10"/>
          <p:cNvGrpSpPr/>
          <p:nvPr/>
        </p:nvGrpSpPr>
        <p:grpSpPr>
          <a:xfrm rot="0">
            <a:off x="4601530" y="5140555"/>
            <a:ext cx="4074077" cy="2982626"/>
            <a:chOff x="0" y="0"/>
            <a:chExt cx="5432103" cy="3976834"/>
          </a:xfrm>
        </p:grpSpPr>
        <p:pic>
          <p:nvPicPr>
            <p:cNvPr name="Picture 11" id="11"/>
            <p:cNvPicPr>
              <a:picLocks noChangeAspect="true"/>
            </p:cNvPicPr>
            <p:nvPr/>
          </p:nvPicPr>
          <p:blipFill>
            <a:blip r:embed="rId5"/>
            <a:srcRect l="4734" t="0" r="4202" b="0"/>
            <a:stretch>
              <a:fillRect/>
            </a:stretch>
          </p:blipFill>
          <p:spPr>
            <a:xfrm flipH="false" flipV="false">
              <a:off x="0" y="0"/>
              <a:ext cx="5432103" cy="3976834"/>
            </a:xfrm>
            <a:prstGeom prst="rect">
              <a:avLst/>
            </a:prstGeom>
          </p:spPr>
        </p:pic>
      </p:grpSp>
      <p:grpSp>
        <p:nvGrpSpPr>
          <p:cNvPr name="Group 12" id="12"/>
          <p:cNvGrpSpPr/>
          <p:nvPr/>
        </p:nvGrpSpPr>
        <p:grpSpPr>
          <a:xfrm rot="0">
            <a:off x="2314316" y="4661512"/>
            <a:ext cx="3316889" cy="1256108"/>
            <a:chOff x="0" y="0"/>
            <a:chExt cx="4422519" cy="1674811"/>
          </a:xfrm>
        </p:grpSpPr>
        <p:sp>
          <p:nvSpPr>
            <p:cNvPr name="AutoShape 13" id="13"/>
            <p:cNvSpPr/>
            <p:nvPr/>
          </p:nvSpPr>
          <p:spPr>
            <a:xfrm>
              <a:off x="0" y="0"/>
              <a:ext cx="4422519" cy="1674811"/>
            </a:xfrm>
            <a:prstGeom prst="rect">
              <a:avLst/>
            </a:prstGeom>
            <a:solidFill>
              <a:srgbClr val="5CE1E6"/>
            </a:solidFill>
          </p:spPr>
        </p:sp>
      </p:grpSp>
      <p:grpSp>
        <p:nvGrpSpPr>
          <p:cNvPr name="Group 14" id="14"/>
          <p:cNvGrpSpPr/>
          <p:nvPr/>
        </p:nvGrpSpPr>
        <p:grpSpPr>
          <a:xfrm rot="0">
            <a:off x="4958374" y="7272891"/>
            <a:ext cx="3316889" cy="1256108"/>
            <a:chOff x="0" y="0"/>
            <a:chExt cx="4422519" cy="1674811"/>
          </a:xfrm>
        </p:grpSpPr>
        <p:sp>
          <p:nvSpPr>
            <p:cNvPr name="AutoShape 15" id="15"/>
            <p:cNvSpPr/>
            <p:nvPr/>
          </p:nvSpPr>
          <p:spPr>
            <a:xfrm>
              <a:off x="0" y="0"/>
              <a:ext cx="4422519" cy="1674811"/>
            </a:xfrm>
            <a:prstGeom prst="rect">
              <a:avLst/>
            </a:prstGeom>
            <a:solidFill>
              <a:srgbClr val="5CE1E6"/>
            </a:solidFill>
          </p:spPr>
        </p:sp>
      </p:grpSp>
      <p:sp>
        <p:nvSpPr>
          <p:cNvPr name="TextBox 16" id="16"/>
          <p:cNvSpPr txBox="true"/>
          <p:nvPr/>
        </p:nvSpPr>
        <p:spPr>
          <a:xfrm rot="0">
            <a:off x="9812683" y="4102612"/>
            <a:ext cx="7370482" cy="3221997"/>
          </a:xfrm>
          <a:prstGeom prst="rect">
            <a:avLst/>
          </a:prstGeom>
        </p:spPr>
        <p:txBody>
          <a:bodyPr anchor="t" rtlCol="false" tIns="0" lIns="0" bIns="0" rIns="0">
            <a:spAutoFit/>
          </a:bodyPr>
          <a:lstStyle/>
          <a:p>
            <a:pPr>
              <a:lnSpc>
                <a:spcPts val="8470"/>
              </a:lnSpc>
            </a:pPr>
            <a:r>
              <a:rPr lang="en-US" sz="7700">
                <a:solidFill>
                  <a:srgbClr val="FFFFFF"/>
                </a:solidFill>
                <a:latin typeface="Alata Bold"/>
              </a:rPr>
              <a:t>PROSES PEMBANGUNAN MODEL</a:t>
            </a:r>
          </a:p>
        </p:txBody>
      </p:sp>
      <p:sp>
        <p:nvSpPr>
          <p:cNvPr name="TextBox 17" id="17"/>
          <p:cNvSpPr txBox="true"/>
          <p:nvPr/>
        </p:nvSpPr>
        <p:spPr>
          <a:xfrm rot="0">
            <a:off x="5550905" y="7538908"/>
            <a:ext cx="2551986" cy="362037"/>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a:rPr>
              <a:t>Francois Mercer</a:t>
            </a:r>
          </a:p>
        </p:txBody>
      </p:sp>
      <p:sp>
        <p:nvSpPr>
          <p:cNvPr name="TextBox 18" id="18"/>
          <p:cNvSpPr txBox="true"/>
          <p:nvPr/>
        </p:nvSpPr>
        <p:spPr>
          <a:xfrm rot="0">
            <a:off x="5356103" y="7913587"/>
            <a:ext cx="2746788" cy="362037"/>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Italics"/>
              </a:rPr>
              <a:t>Senior Cameramen</a:t>
            </a:r>
          </a:p>
        </p:txBody>
      </p:sp>
      <p:sp>
        <p:nvSpPr>
          <p:cNvPr name="TextBox 19" id="19"/>
          <p:cNvSpPr txBox="true"/>
          <p:nvPr/>
        </p:nvSpPr>
        <p:spPr>
          <a:xfrm rot="0">
            <a:off x="2832128" y="5251039"/>
            <a:ext cx="2523975" cy="399531"/>
          </a:xfrm>
          <a:prstGeom prst="rect">
            <a:avLst/>
          </a:prstGeom>
        </p:spPr>
        <p:txBody>
          <a:bodyPr anchor="t" rtlCol="false" tIns="0" lIns="0" bIns="0" rIns="0">
            <a:spAutoFit/>
          </a:bodyPr>
          <a:lstStyle/>
          <a:p>
            <a:pPr>
              <a:lnSpc>
                <a:spcPts val="3328"/>
              </a:lnSpc>
              <a:spcBef>
                <a:spcPct val="0"/>
              </a:spcBef>
            </a:pPr>
            <a:r>
              <a:rPr lang="en-US" sz="2219">
                <a:solidFill>
                  <a:srgbClr val="000000"/>
                </a:solidFill>
                <a:latin typeface="Montserrat Italics"/>
              </a:rPr>
              <a:t>Senior  Director</a:t>
            </a:r>
          </a:p>
        </p:txBody>
      </p:sp>
      <p:sp>
        <p:nvSpPr>
          <p:cNvPr name="TextBox 20" id="20"/>
          <p:cNvSpPr txBox="true"/>
          <p:nvPr/>
        </p:nvSpPr>
        <p:spPr>
          <a:xfrm rot="0">
            <a:off x="3023976" y="4890035"/>
            <a:ext cx="2332127" cy="399531"/>
          </a:xfrm>
          <a:prstGeom prst="rect">
            <a:avLst/>
          </a:prstGeom>
        </p:spPr>
        <p:txBody>
          <a:bodyPr anchor="t" rtlCol="false" tIns="0" lIns="0" bIns="0" rIns="0">
            <a:spAutoFit/>
          </a:bodyPr>
          <a:lstStyle/>
          <a:p>
            <a:pPr>
              <a:lnSpc>
                <a:spcPts val="3328"/>
              </a:lnSpc>
              <a:spcBef>
                <a:spcPct val="0"/>
              </a:spcBef>
            </a:pPr>
            <a:r>
              <a:rPr lang="en-US" sz="2219">
                <a:solidFill>
                  <a:srgbClr val="000000"/>
                </a:solidFill>
                <a:latin typeface="Montserrat"/>
              </a:rPr>
              <a:t>Drew Feig</a:t>
            </a:r>
          </a:p>
        </p:txBody>
      </p:sp>
      <p:sp>
        <p:nvSpPr>
          <p:cNvPr name="AutoShape 21" id="21"/>
          <p:cNvSpPr/>
          <p:nvPr/>
        </p:nvSpPr>
        <p:spPr>
          <a:xfrm>
            <a:off x="9812683" y="7946924"/>
            <a:ext cx="783254" cy="0"/>
          </a:xfrm>
          <a:prstGeom prst="line">
            <a:avLst/>
          </a:prstGeom>
          <a:ln cap="flat" w="47625">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823368"/>
            <a:ext cx="18288000" cy="3184484"/>
            <a:chOff x="0" y="0"/>
            <a:chExt cx="24384000" cy="4245978"/>
          </a:xfrm>
        </p:grpSpPr>
        <p:pic>
          <p:nvPicPr>
            <p:cNvPr name="Picture 3" id="3"/>
            <p:cNvPicPr>
              <a:picLocks noChangeAspect="true"/>
            </p:cNvPicPr>
            <p:nvPr/>
          </p:nvPicPr>
          <p:blipFill>
            <a:blip r:embed="rId2">
              <a:alphaModFix amt="30000"/>
            </a:blip>
            <a:srcRect l="0" t="34097" r="0" b="34097"/>
            <a:stretch>
              <a:fillRect/>
            </a:stretch>
          </p:blipFill>
          <p:spPr>
            <a:xfrm flipH="false" flipV="false">
              <a:off x="0" y="0"/>
              <a:ext cx="24384000" cy="4245978"/>
            </a:xfrm>
            <a:prstGeom prst="rect">
              <a:avLst/>
            </a:prstGeom>
          </p:spPr>
        </p:pic>
      </p:grpSp>
      <p:sp>
        <p:nvSpPr>
          <p:cNvPr name="AutoShape 4" id="4"/>
          <p:cNvSpPr/>
          <p:nvPr/>
        </p:nvSpPr>
        <p:spPr>
          <a:xfrm>
            <a:off x="10319061" y="2110319"/>
            <a:ext cx="1158746" cy="0"/>
          </a:xfrm>
          <a:prstGeom prst="line">
            <a:avLst/>
          </a:prstGeom>
          <a:ln cap="flat" w="47625">
            <a:solidFill>
              <a:srgbClr val="5CE1E6"/>
            </a:solidFill>
            <a:prstDash val="solid"/>
            <a:headEnd type="none" len="sm" w="sm"/>
            <a:tailEnd type="none" len="sm" w="sm"/>
          </a:ln>
        </p:spPr>
      </p:sp>
      <p:sp>
        <p:nvSpPr>
          <p:cNvPr name="Freeform 5" id="5"/>
          <p:cNvSpPr/>
          <p:nvPr/>
        </p:nvSpPr>
        <p:spPr>
          <a:xfrm flipH="false" flipV="false" rot="0">
            <a:off x="1028700" y="1028700"/>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2081980" y="2398394"/>
            <a:ext cx="6305009" cy="2745106"/>
          </a:xfrm>
          <a:prstGeom prst="rect">
            <a:avLst/>
          </a:prstGeom>
        </p:spPr>
        <p:txBody>
          <a:bodyPr anchor="t" rtlCol="false" tIns="0" lIns="0" bIns="0" rIns="0">
            <a:spAutoFit/>
          </a:bodyPr>
          <a:lstStyle/>
          <a:p>
            <a:pPr algn="r">
              <a:lnSpc>
                <a:spcPts val="21249"/>
              </a:lnSpc>
            </a:pPr>
            <a:r>
              <a:rPr lang="en-US" sz="19318" spc="-579">
                <a:solidFill>
                  <a:srgbClr val="FFFFFF">
                    <a:alpha val="14902"/>
                  </a:srgbClr>
                </a:solidFill>
                <a:latin typeface="Alata"/>
              </a:rPr>
              <a:t>FILM</a:t>
            </a:r>
          </a:p>
        </p:txBody>
      </p:sp>
      <p:sp>
        <p:nvSpPr>
          <p:cNvPr name="Freeform 7" id="7"/>
          <p:cNvSpPr/>
          <p:nvPr/>
        </p:nvSpPr>
        <p:spPr>
          <a:xfrm flipH="false" flipV="false" rot="0">
            <a:off x="10319061" y="5207877"/>
            <a:ext cx="223006" cy="223006"/>
          </a:xfrm>
          <a:custGeom>
            <a:avLst/>
            <a:gdLst/>
            <a:ahLst/>
            <a:cxnLst/>
            <a:rect r="r" b="b" t="t" l="l"/>
            <a:pathLst>
              <a:path h="223006" w="223006">
                <a:moveTo>
                  <a:pt x="0" y="0"/>
                </a:moveTo>
                <a:lnTo>
                  <a:pt x="223006" y="0"/>
                </a:lnTo>
                <a:lnTo>
                  <a:pt x="223006" y="223006"/>
                </a:lnTo>
                <a:lnTo>
                  <a:pt x="0" y="2230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308882" y="2434832"/>
            <a:ext cx="4056971" cy="3114348"/>
            <a:chOff x="0" y="0"/>
            <a:chExt cx="5409295" cy="4152464"/>
          </a:xfrm>
        </p:grpSpPr>
        <p:pic>
          <p:nvPicPr>
            <p:cNvPr name="Picture 9" id="9"/>
            <p:cNvPicPr>
              <a:picLocks noChangeAspect="true"/>
            </p:cNvPicPr>
            <p:nvPr/>
          </p:nvPicPr>
          <p:blipFill>
            <a:blip r:embed="rId7"/>
            <a:srcRect l="0" t="11617" r="0" b="11617"/>
            <a:stretch>
              <a:fillRect/>
            </a:stretch>
          </p:blipFill>
          <p:spPr>
            <a:xfrm flipH="false" flipV="false">
              <a:off x="0" y="0"/>
              <a:ext cx="5409295" cy="4152464"/>
            </a:xfrm>
            <a:prstGeom prst="rect">
              <a:avLst/>
            </a:prstGeom>
          </p:spPr>
        </p:pic>
      </p:grpSp>
      <p:grpSp>
        <p:nvGrpSpPr>
          <p:cNvPr name="Group 10" id="10"/>
          <p:cNvGrpSpPr/>
          <p:nvPr/>
        </p:nvGrpSpPr>
        <p:grpSpPr>
          <a:xfrm rot="0">
            <a:off x="3825334" y="5425385"/>
            <a:ext cx="4074077" cy="2982626"/>
            <a:chOff x="0" y="0"/>
            <a:chExt cx="5432103" cy="3976834"/>
          </a:xfrm>
        </p:grpSpPr>
        <p:pic>
          <p:nvPicPr>
            <p:cNvPr name="Picture 11" id="11"/>
            <p:cNvPicPr>
              <a:picLocks noChangeAspect="true"/>
            </p:cNvPicPr>
            <p:nvPr/>
          </p:nvPicPr>
          <p:blipFill>
            <a:blip r:embed="rId8"/>
            <a:srcRect l="4497" t="0" r="4497" b="0"/>
            <a:stretch>
              <a:fillRect/>
            </a:stretch>
          </p:blipFill>
          <p:spPr>
            <a:xfrm flipH="false" flipV="false">
              <a:off x="0" y="0"/>
              <a:ext cx="5432103" cy="3976834"/>
            </a:xfrm>
            <a:prstGeom prst="rect">
              <a:avLst/>
            </a:prstGeom>
          </p:spPr>
        </p:pic>
      </p:grpSp>
      <p:grpSp>
        <p:nvGrpSpPr>
          <p:cNvPr name="Group 12" id="12"/>
          <p:cNvGrpSpPr/>
          <p:nvPr/>
        </p:nvGrpSpPr>
        <p:grpSpPr>
          <a:xfrm rot="0">
            <a:off x="508445" y="5176263"/>
            <a:ext cx="3316889" cy="1256108"/>
            <a:chOff x="0" y="0"/>
            <a:chExt cx="4422519" cy="1674811"/>
          </a:xfrm>
        </p:grpSpPr>
        <p:sp>
          <p:nvSpPr>
            <p:cNvPr name="AutoShape 13" id="13"/>
            <p:cNvSpPr/>
            <p:nvPr/>
          </p:nvSpPr>
          <p:spPr>
            <a:xfrm>
              <a:off x="0" y="0"/>
              <a:ext cx="4422519" cy="1674811"/>
            </a:xfrm>
            <a:prstGeom prst="rect">
              <a:avLst/>
            </a:prstGeom>
            <a:solidFill>
              <a:srgbClr val="5CE1E6"/>
            </a:solidFill>
          </p:spPr>
        </p:sp>
      </p:grpSp>
      <p:grpSp>
        <p:nvGrpSpPr>
          <p:cNvPr name="Group 14" id="14"/>
          <p:cNvGrpSpPr/>
          <p:nvPr/>
        </p:nvGrpSpPr>
        <p:grpSpPr>
          <a:xfrm rot="0">
            <a:off x="4203928" y="7932401"/>
            <a:ext cx="3316889" cy="1256108"/>
            <a:chOff x="0" y="0"/>
            <a:chExt cx="4422519" cy="1674811"/>
          </a:xfrm>
        </p:grpSpPr>
        <p:sp>
          <p:nvSpPr>
            <p:cNvPr name="AutoShape 15" id="15"/>
            <p:cNvSpPr/>
            <p:nvPr/>
          </p:nvSpPr>
          <p:spPr>
            <a:xfrm>
              <a:off x="0" y="0"/>
              <a:ext cx="4422519" cy="1674811"/>
            </a:xfrm>
            <a:prstGeom prst="rect">
              <a:avLst/>
            </a:prstGeom>
            <a:solidFill>
              <a:srgbClr val="5CE1E6"/>
            </a:solidFill>
          </p:spPr>
        </p:sp>
      </p:grpSp>
      <p:sp>
        <p:nvSpPr>
          <p:cNvPr name="AutoShape 16" id="16"/>
          <p:cNvSpPr/>
          <p:nvPr/>
        </p:nvSpPr>
        <p:spPr>
          <a:xfrm>
            <a:off x="9812683" y="7946924"/>
            <a:ext cx="783254" cy="0"/>
          </a:xfrm>
          <a:prstGeom prst="line">
            <a:avLst/>
          </a:prstGeom>
          <a:ln cap="flat" w="47625">
            <a:solidFill>
              <a:srgbClr val="FFFFFF"/>
            </a:solidFill>
            <a:prstDash val="solid"/>
            <a:headEnd type="none" len="sm" w="sm"/>
            <a:tailEnd type="none" len="sm" w="sm"/>
          </a:ln>
        </p:spPr>
      </p:sp>
      <p:grpSp>
        <p:nvGrpSpPr>
          <p:cNvPr name="Group 17" id="17"/>
          <p:cNvGrpSpPr/>
          <p:nvPr/>
        </p:nvGrpSpPr>
        <p:grpSpPr>
          <a:xfrm rot="0">
            <a:off x="7188189" y="3128747"/>
            <a:ext cx="4074077" cy="2982626"/>
            <a:chOff x="0" y="0"/>
            <a:chExt cx="5432103" cy="3976834"/>
          </a:xfrm>
        </p:grpSpPr>
        <p:pic>
          <p:nvPicPr>
            <p:cNvPr name="Picture 18" id="18"/>
            <p:cNvPicPr>
              <a:picLocks noChangeAspect="true"/>
            </p:cNvPicPr>
            <p:nvPr/>
          </p:nvPicPr>
          <p:blipFill>
            <a:blip r:embed="rId9"/>
            <a:srcRect l="0" t="13395" r="0" b="13395"/>
            <a:stretch>
              <a:fillRect/>
            </a:stretch>
          </p:blipFill>
          <p:spPr>
            <a:xfrm flipH="false" flipV="false">
              <a:off x="0" y="0"/>
              <a:ext cx="5432103" cy="3976834"/>
            </a:xfrm>
            <a:prstGeom prst="rect">
              <a:avLst/>
            </a:prstGeom>
          </p:spPr>
        </p:pic>
      </p:grpSp>
      <p:grpSp>
        <p:nvGrpSpPr>
          <p:cNvPr name="Group 19" id="19"/>
          <p:cNvGrpSpPr/>
          <p:nvPr/>
        </p:nvGrpSpPr>
        <p:grpSpPr>
          <a:xfrm rot="0">
            <a:off x="10818331" y="5792929"/>
            <a:ext cx="4074077" cy="2982626"/>
            <a:chOff x="0" y="0"/>
            <a:chExt cx="5432103" cy="3976834"/>
          </a:xfrm>
        </p:grpSpPr>
        <p:pic>
          <p:nvPicPr>
            <p:cNvPr name="Picture 20" id="20"/>
            <p:cNvPicPr>
              <a:picLocks noChangeAspect="true"/>
            </p:cNvPicPr>
            <p:nvPr/>
          </p:nvPicPr>
          <p:blipFill>
            <a:blip r:embed="rId10"/>
            <a:srcRect l="4753" t="0" r="4753" b="0"/>
            <a:stretch>
              <a:fillRect/>
            </a:stretch>
          </p:blipFill>
          <p:spPr>
            <a:xfrm flipH="false" flipV="false">
              <a:off x="0" y="0"/>
              <a:ext cx="5432103" cy="3976834"/>
            </a:xfrm>
            <a:prstGeom prst="rect">
              <a:avLst/>
            </a:prstGeom>
          </p:spPr>
        </p:pic>
      </p:grpSp>
      <p:grpSp>
        <p:nvGrpSpPr>
          <p:cNvPr name="Group 21" id="21"/>
          <p:cNvGrpSpPr/>
          <p:nvPr/>
        </p:nvGrpSpPr>
        <p:grpSpPr>
          <a:xfrm rot="0">
            <a:off x="13563268" y="3194608"/>
            <a:ext cx="4074077" cy="2982626"/>
            <a:chOff x="0" y="0"/>
            <a:chExt cx="5432103" cy="3976834"/>
          </a:xfrm>
        </p:grpSpPr>
        <p:pic>
          <p:nvPicPr>
            <p:cNvPr name="Picture 22" id="22"/>
            <p:cNvPicPr>
              <a:picLocks noChangeAspect="true"/>
            </p:cNvPicPr>
            <p:nvPr/>
          </p:nvPicPr>
          <p:blipFill>
            <a:blip r:embed="rId11"/>
            <a:srcRect l="11583" t="0" r="11583" b="0"/>
            <a:stretch>
              <a:fillRect/>
            </a:stretch>
          </p:blipFill>
          <p:spPr>
            <a:xfrm flipH="false" flipV="false">
              <a:off x="0" y="0"/>
              <a:ext cx="5432103" cy="3976834"/>
            </a:xfrm>
            <a:prstGeom prst="rect">
              <a:avLst/>
            </a:prstGeom>
          </p:spPr>
        </p:pic>
      </p:grpSp>
      <p:grpSp>
        <p:nvGrpSpPr>
          <p:cNvPr name="Group 23" id="23"/>
          <p:cNvGrpSpPr/>
          <p:nvPr/>
        </p:nvGrpSpPr>
        <p:grpSpPr>
          <a:xfrm rot="0">
            <a:off x="7644642" y="5549180"/>
            <a:ext cx="3316889" cy="1256108"/>
            <a:chOff x="0" y="0"/>
            <a:chExt cx="4422519" cy="1674811"/>
          </a:xfrm>
        </p:grpSpPr>
        <p:sp>
          <p:nvSpPr>
            <p:cNvPr name="AutoShape 24" id="24"/>
            <p:cNvSpPr/>
            <p:nvPr/>
          </p:nvSpPr>
          <p:spPr>
            <a:xfrm>
              <a:off x="0" y="0"/>
              <a:ext cx="4422519" cy="1674811"/>
            </a:xfrm>
            <a:prstGeom prst="rect">
              <a:avLst/>
            </a:prstGeom>
            <a:solidFill>
              <a:srgbClr val="5CE1E6"/>
            </a:solidFill>
          </p:spPr>
        </p:sp>
      </p:grpSp>
      <p:grpSp>
        <p:nvGrpSpPr>
          <p:cNvPr name="Group 25" id="25"/>
          <p:cNvGrpSpPr/>
          <p:nvPr/>
        </p:nvGrpSpPr>
        <p:grpSpPr>
          <a:xfrm rot="0">
            <a:off x="11262266" y="8002192"/>
            <a:ext cx="3316889" cy="1256108"/>
            <a:chOff x="0" y="0"/>
            <a:chExt cx="4422519" cy="1674811"/>
          </a:xfrm>
        </p:grpSpPr>
        <p:sp>
          <p:nvSpPr>
            <p:cNvPr name="AutoShape 26" id="26"/>
            <p:cNvSpPr/>
            <p:nvPr/>
          </p:nvSpPr>
          <p:spPr>
            <a:xfrm>
              <a:off x="0" y="0"/>
              <a:ext cx="4422519" cy="1674811"/>
            </a:xfrm>
            <a:prstGeom prst="rect">
              <a:avLst/>
            </a:prstGeom>
            <a:solidFill>
              <a:srgbClr val="5CE1E6"/>
            </a:solidFill>
          </p:spPr>
        </p:sp>
      </p:grpSp>
      <p:grpSp>
        <p:nvGrpSpPr>
          <p:cNvPr name="Group 27" id="27"/>
          <p:cNvGrpSpPr/>
          <p:nvPr/>
        </p:nvGrpSpPr>
        <p:grpSpPr>
          <a:xfrm rot="0">
            <a:off x="14338841" y="5792929"/>
            <a:ext cx="3316889" cy="1256108"/>
            <a:chOff x="0" y="0"/>
            <a:chExt cx="4422519" cy="1674811"/>
          </a:xfrm>
        </p:grpSpPr>
        <p:sp>
          <p:nvSpPr>
            <p:cNvPr name="AutoShape 28" id="28"/>
            <p:cNvSpPr/>
            <p:nvPr/>
          </p:nvSpPr>
          <p:spPr>
            <a:xfrm>
              <a:off x="0" y="0"/>
              <a:ext cx="4422519" cy="1674811"/>
            </a:xfrm>
            <a:prstGeom prst="rect">
              <a:avLst/>
            </a:prstGeom>
            <a:solidFill>
              <a:srgbClr val="5CE1E6"/>
            </a:solidFill>
          </p:spPr>
        </p:sp>
      </p:grpSp>
      <p:sp>
        <p:nvSpPr>
          <p:cNvPr name="TextBox 29" id="29"/>
          <p:cNvSpPr txBox="true"/>
          <p:nvPr/>
        </p:nvSpPr>
        <p:spPr>
          <a:xfrm rot="0">
            <a:off x="3810649" y="470416"/>
            <a:ext cx="7370482" cy="1825627"/>
          </a:xfrm>
          <a:prstGeom prst="rect">
            <a:avLst/>
          </a:prstGeom>
        </p:spPr>
        <p:txBody>
          <a:bodyPr anchor="t" rtlCol="false" tIns="0" lIns="0" bIns="0" rIns="0">
            <a:spAutoFit/>
          </a:bodyPr>
          <a:lstStyle/>
          <a:p>
            <a:pPr>
              <a:lnSpc>
                <a:spcPts val="7150"/>
              </a:lnSpc>
            </a:pPr>
            <a:r>
              <a:rPr lang="en-US" sz="6500">
                <a:solidFill>
                  <a:srgbClr val="FFFFFF"/>
                </a:solidFill>
                <a:latin typeface="Alata Bold"/>
              </a:rPr>
              <a:t>JUSTIFIKASI MODEL KNN DIPILIH</a:t>
            </a:r>
          </a:p>
        </p:txBody>
      </p:sp>
      <p:sp>
        <p:nvSpPr>
          <p:cNvPr name="TextBox 30" id="30"/>
          <p:cNvSpPr txBox="true"/>
          <p:nvPr/>
        </p:nvSpPr>
        <p:spPr>
          <a:xfrm rot="0">
            <a:off x="1944275" y="1090431"/>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sp>
        <p:nvSpPr>
          <p:cNvPr name="TextBox 31" id="31"/>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32" id="32"/>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33" id="33"/>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sp>
        <p:nvSpPr>
          <p:cNvPr name="TextBox 34" id="34"/>
          <p:cNvSpPr txBox="true"/>
          <p:nvPr/>
        </p:nvSpPr>
        <p:spPr>
          <a:xfrm rot="0">
            <a:off x="4365853" y="8160307"/>
            <a:ext cx="3316889" cy="743146"/>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a:rPr>
              <a:t>Kesederhanaan dan kejelasan algoritma</a:t>
            </a:r>
          </a:p>
        </p:txBody>
      </p:sp>
      <p:sp>
        <p:nvSpPr>
          <p:cNvPr name="TextBox 35" id="35"/>
          <p:cNvSpPr txBox="true"/>
          <p:nvPr/>
        </p:nvSpPr>
        <p:spPr>
          <a:xfrm rot="0">
            <a:off x="689950" y="5332283"/>
            <a:ext cx="3316889" cy="854617"/>
          </a:xfrm>
          <a:prstGeom prst="rect">
            <a:avLst/>
          </a:prstGeom>
        </p:spPr>
        <p:txBody>
          <a:bodyPr anchor="t" rtlCol="false" tIns="0" lIns="0" bIns="0" rIns="0">
            <a:spAutoFit/>
          </a:bodyPr>
          <a:lstStyle/>
          <a:p>
            <a:pPr>
              <a:lnSpc>
                <a:spcPts val="3478"/>
              </a:lnSpc>
              <a:spcBef>
                <a:spcPct val="0"/>
              </a:spcBef>
            </a:pPr>
            <a:r>
              <a:rPr lang="en-US" sz="2319">
                <a:solidFill>
                  <a:srgbClr val="000000"/>
                </a:solidFill>
                <a:latin typeface="Montserrat"/>
              </a:rPr>
              <a:t>Non-parametrik dan fleksibilitas</a:t>
            </a:r>
          </a:p>
        </p:txBody>
      </p:sp>
      <p:sp>
        <p:nvSpPr>
          <p:cNvPr name="TextBox 36" id="36"/>
          <p:cNvSpPr txBox="true"/>
          <p:nvPr/>
        </p:nvSpPr>
        <p:spPr>
          <a:xfrm rot="0">
            <a:off x="7730367" y="5804006"/>
            <a:ext cx="3316889" cy="674348"/>
          </a:xfrm>
          <a:prstGeom prst="rect">
            <a:avLst/>
          </a:prstGeom>
        </p:spPr>
        <p:txBody>
          <a:bodyPr anchor="t" rtlCol="false" tIns="0" lIns="0" bIns="0" rIns="0">
            <a:spAutoFit/>
          </a:bodyPr>
          <a:lstStyle/>
          <a:p>
            <a:pPr>
              <a:lnSpc>
                <a:spcPts val="2700"/>
              </a:lnSpc>
              <a:spcBef>
                <a:spcPct val="0"/>
              </a:spcBef>
            </a:pPr>
            <a:r>
              <a:rPr lang="en-US" sz="1800">
                <a:solidFill>
                  <a:srgbClr val="000000"/>
                </a:solidFill>
                <a:latin typeface="Montserrat"/>
              </a:rPr>
              <a:t>Kemampuan rekomendasi berbasis kesamaan</a:t>
            </a:r>
          </a:p>
        </p:txBody>
      </p:sp>
      <p:sp>
        <p:nvSpPr>
          <p:cNvPr name="TextBox 37" id="37"/>
          <p:cNvSpPr txBox="true"/>
          <p:nvPr/>
        </p:nvSpPr>
        <p:spPr>
          <a:xfrm rot="0">
            <a:off x="11262266" y="8230098"/>
            <a:ext cx="3316889" cy="743146"/>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a:rPr>
              <a:t>Toleransi terhadap perubahan dan data baru</a:t>
            </a:r>
          </a:p>
        </p:txBody>
      </p:sp>
      <p:sp>
        <p:nvSpPr>
          <p:cNvPr name="TextBox 38" id="38"/>
          <p:cNvSpPr txBox="true"/>
          <p:nvPr/>
        </p:nvSpPr>
        <p:spPr>
          <a:xfrm rot="0">
            <a:off x="14395991" y="5997713"/>
            <a:ext cx="3316889" cy="743146"/>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a:rPr>
              <a:t>Kemampuan menangani dataset besar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461393" y="8287496"/>
            <a:ext cx="5747796" cy="2504718"/>
          </a:xfrm>
          <a:prstGeom prst="rect">
            <a:avLst/>
          </a:prstGeom>
        </p:spPr>
        <p:txBody>
          <a:bodyPr anchor="t" rtlCol="false" tIns="0" lIns="0" bIns="0" rIns="0">
            <a:spAutoFit/>
          </a:bodyPr>
          <a:lstStyle/>
          <a:p>
            <a:pPr algn="r">
              <a:lnSpc>
                <a:spcPts val="19371"/>
              </a:lnSpc>
            </a:pPr>
            <a:r>
              <a:rPr lang="en-US" sz="17610" spc="-528">
                <a:solidFill>
                  <a:srgbClr val="FFFFFF">
                    <a:alpha val="14902"/>
                  </a:srgbClr>
                </a:solidFill>
                <a:latin typeface="Alata"/>
              </a:rPr>
              <a:t>FILM</a:t>
            </a:r>
          </a:p>
        </p:txBody>
      </p:sp>
      <p:sp>
        <p:nvSpPr>
          <p:cNvPr name="TextBox 3" id="3"/>
          <p:cNvSpPr txBox="true"/>
          <p:nvPr/>
        </p:nvSpPr>
        <p:spPr>
          <a:xfrm rot="0">
            <a:off x="15234485" y="971550"/>
            <a:ext cx="2015869"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Theater</a:t>
            </a:r>
          </a:p>
        </p:txBody>
      </p:sp>
      <p:sp>
        <p:nvSpPr>
          <p:cNvPr name="TextBox 4" id="4"/>
          <p:cNvSpPr txBox="true"/>
          <p:nvPr/>
        </p:nvSpPr>
        <p:spPr>
          <a:xfrm rot="0">
            <a:off x="13381908" y="971550"/>
            <a:ext cx="1686541" cy="377190"/>
          </a:xfrm>
          <a:prstGeom prst="rect">
            <a:avLst/>
          </a:prstGeom>
        </p:spPr>
        <p:txBody>
          <a:bodyPr anchor="t" rtlCol="false" tIns="0" lIns="0" bIns="0" rIns="0">
            <a:spAutoFit/>
          </a:bodyPr>
          <a:lstStyle/>
          <a:p>
            <a:pPr algn="ctr">
              <a:lnSpc>
                <a:spcPts val="3150"/>
              </a:lnSpc>
            </a:pPr>
            <a:r>
              <a:rPr lang="en-US" sz="2100">
                <a:solidFill>
                  <a:srgbClr val="FFFFFF">
                    <a:alpha val="48627"/>
                  </a:srgbClr>
                </a:solidFill>
                <a:latin typeface="Montserrat"/>
              </a:rPr>
              <a:t>Film</a:t>
            </a:r>
          </a:p>
        </p:txBody>
      </p:sp>
      <p:sp>
        <p:nvSpPr>
          <p:cNvPr name="TextBox 5" id="5"/>
          <p:cNvSpPr txBox="true"/>
          <p:nvPr/>
        </p:nvSpPr>
        <p:spPr>
          <a:xfrm rot="0">
            <a:off x="11438306" y="971550"/>
            <a:ext cx="1686541" cy="377190"/>
          </a:xfrm>
          <a:prstGeom prst="rect">
            <a:avLst/>
          </a:prstGeom>
        </p:spPr>
        <p:txBody>
          <a:bodyPr anchor="t" rtlCol="false" tIns="0" lIns="0" bIns="0" rIns="0">
            <a:spAutoFit/>
          </a:bodyPr>
          <a:lstStyle/>
          <a:p>
            <a:pPr algn="ctr">
              <a:lnSpc>
                <a:spcPts val="3150"/>
              </a:lnSpc>
            </a:pPr>
            <a:r>
              <a:rPr lang="en-US" sz="2100">
                <a:solidFill>
                  <a:srgbClr val="FFFFFF"/>
                </a:solidFill>
                <a:latin typeface="Montserrat"/>
              </a:rPr>
              <a:t>Home</a:t>
            </a:r>
          </a:p>
        </p:txBody>
      </p:sp>
      <p:sp>
        <p:nvSpPr>
          <p:cNvPr name="Freeform 6" id="6"/>
          <p:cNvSpPr/>
          <p:nvPr/>
        </p:nvSpPr>
        <p:spPr>
          <a:xfrm flipH="false" flipV="false" rot="0">
            <a:off x="1028700" y="1028700"/>
            <a:ext cx="831566" cy="642385"/>
          </a:xfrm>
          <a:custGeom>
            <a:avLst/>
            <a:gdLst/>
            <a:ahLst/>
            <a:cxnLst/>
            <a:rect r="r" b="b" t="t" l="l"/>
            <a:pathLst>
              <a:path h="642385" w="831566">
                <a:moveTo>
                  <a:pt x="0" y="0"/>
                </a:moveTo>
                <a:lnTo>
                  <a:pt x="831566" y="0"/>
                </a:lnTo>
                <a:lnTo>
                  <a:pt x="831566" y="642385"/>
                </a:lnTo>
                <a:lnTo>
                  <a:pt x="0" y="642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944275" y="1090431"/>
            <a:ext cx="1537390" cy="557022"/>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Film &amp;</a:t>
            </a:r>
          </a:p>
          <a:p>
            <a:pPr>
              <a:lnSpc>
                <a:spcPts val="2184"/>
              </a:lnSpc>
            </a:pPr>
            <a:r>
              <a:rPr lang="en-US" sz="2100">
                <a:solidFill>
                  <a:srgbClr val="FFFFFF"/>
                </a:solidFill>
                <a:latin typeface="Montserrat"/>
              </a:rPr>
              <a:t>Theater</a:t>
            </a:r>
          </a:p>
        </p:txBody>
      </p:sp>
      <p:grpSp>
        <p:nvGrpSpPr>
          <p:cNvPr name="Group 8" id="8"/>
          <p:cNvGrpSpPr/>
          <p:nvPr/>
        </p:nvGrpSpPr>
        <p:grpSpPr>
          <a:xfrm rot="0">
            <a:off x="1944275" y="2469238"/>
            <a:ext cx="4056971" cy="3114348"/>
            <a:chOff x="0" y="0"/>
            <a:chExt cx="5409295" cy="4152464"/>
          </a:xfrm>
        </p:grpSpPr>
        <p:pic>
          <p:nvPicPr>
            <p:cNvPr name="Picture 9" id="9"/>
            <p:cNvPicPr>
              <a:picLocks noChangeAspect="true"/>
            </p:cNvPicPr>
            <p:nvPr/>
          </p:nvPicPr>
          <p:blipFill>
            <a:blip r:embed="rId4"/>
            <a:srcRect l="9837" t="6721" r="0" b="47135"/>
            <a:stretch>
              <a:fillRect/>
            </a:stretch>
          </p:blipFill>
          <p:spPr>
            <a:xfrm flipH="true" flipV="false">
              <a:off x="0" y="0"/>
              <a:ext cx="5409295" cy="4152464"/>
            </a:xfrm>
            <a:prstGeom prst="rect">
              <a:avLst/>
            </a:prstGeom>
          </p:spPr>
        </p:pic>
      </p:grpSp>
      <p:grpSp>
        <p:nvGrpSpPr>
          <p:cNvPr name="Group 10" id="10"/>
          <p:cNvGrpSpPr/>
          <p:nvPr/>
        </p:nvGrpSpPr>
        <p:grpSpPr>
          <a:xfrm rot="0">
            <a:off x="4601530" y="5140555"/>
            <a:ext cx="4074077" cy="2982626"/>
            <a:chOff x="0" y="0"/>
            <a:chExt cx="5432103" cy="3976834"/>
          </a:xfrm>
        </p:grpSpPr>
        <p:pic>
          <p:nvPicPr>
            <p:cNvPr name="Picture 11" id="11"/>
            <p:cNvPicPr>
              <a:picLocks noChangeAspect="true"/>
            </p:cNvPicPr>
            <p:nvPr/>
          </p:nvPicPr>
          <p:blipFill>
            <a:blip r:embed="rId5"/>
            <a:srcRect l="4734" t="0" r="4202" b="0"/>
            <a:stretch>
              <a:fillRect/>
            </a:stretch>
          </p:blipFill>
          <p:spPr>
            <a:xfrm flipH="false" flipV="false">
              <a:off x="0" y="0"/>
              <a:ext cx="5432103" cy="3976834"/>
            </a:xfrm>
            <a:prstGeom prst="rect">
              <a:avLst/>
            </a:prstGeom>
          </p:spPr>
        </p:pic>
      </p:grpSp>
      <p:grpSp>
        <p:nvGrpSpPr>
          <p:cNvPr name="Group 12" id="12"/>
          <p:cNvGrpSpPr/>
          <p:nvPr/>
        </p:nvGrpSpPr>
        <p:grpSpPr>
          <a:xfrm rot="0">
            <a:off x="2314316" y="4661512"/>
            <a:ext cx="3316889" cy="1256108"/>
            <a:chOff x="0" y="0"/>
            <a:chExt cx="4422519" cy="1674811"/>
          </a:xfrm>
        </p:grpSpPr>
        <p:sp>
          <p:nvSpPr>
            <p:cNvPr name="AutoShape 13" id="13"/>
            <p:cNvSpPr/>
            <p:nvPr/>
          </p:nvSpPr>
          <p:spPr>
            <a:xfrm>
              <a:off x="0" y="0"/>
              <a:ext cx="4422519" cy="1674811"/>
            </a:xfrm>
            <a:prstGeom prst="rect">
              <a:avLst/>
            </a:prstGeom>
            <a:solidFill>
              <a:srgbClr val="5CE1E6"/>
            </a:solidFill>
          </p:spPr>
        </p:sp>
      </p:grpSp>
      <p:grpSp>
        <p:nvGrpSpPr>
          <p:cNvPr name="Group 14" id="14"/>
          <p:cNvGrpSpPr/>
          <p:nvPr/>
        </p:nvGrpSpPr>
        <p:grpSpPr>
          <a:xfrm rot="0">
            <a:off x="4958374" y="7272891"/>
            <a:ext cx="3316889" cy="1256108"/>
            <a:chOff x="0" y="0"/>
            <a:chExt cx="4422519" cy="1674811"/>
          </a:xfrm>
        </p:grpSpPr>
        <p:sp>
          <p:nvSpPr>
            <p:cNvPr name="AutoShape 15" id="15"/>
            <p:cNvSpPr/>
            <p:nvPr/>
          </p:nvSpPr>
          <p:spPr>
            <a:xfrm>
              <a:off x="0" y="0"/>
              <a:ext cx="4422519" cy="1674811"/>
            </a:xfrm>
            <a:prstGeom prst="rect">
              <a:avLst/>
            </a:prstGeom>
            <a:solidFill>
              <a:srgbClr val="5CE1E6"/>
            </a:solidFill>
          </p:spPr>
        </p:sp>
      </p:grpSp>
      <p:sp>
        <p:nvSpPr>
          <p:cNvPr name="TextBox 16" id="16"/>
          <p:cNvSpPr txBox="true"/>
          <p:nvPr/>
        </p:nvSpPr>
        <p:spPr>
          <a:xfrm rot="0">
            <a:off x="9812683" y="4121662"/>
            <a:ext cx="7370482" cy="2813050"/>
          </a:xfrm>
          <a:prstGeom prst="rect">
            <a:avLst/>
          </a:prstGeom>
        </p:spPr>
        <p:txBody>
          <a:bodyPr anchor="t" rtlCol="false" tIns="0" lIns="0" bIns="0" rIns="0">
            <a:spAutoFit/>
          </a:bodyPr>
          <a:lstStyle/>
          <a:p>
            <a:pPr>
              <a:lnSpc>
                <a:spcPts val="10999"/>
              </a:lnSpc>
            </a:pPr>
            <a:r>
              <a:rPr lang="en-US" sz="9999">
                <a:solidFill>
                  <a:srgbClr val="FFFFFF"/>
                </a:solidFill>
                <a:latin typeface="Alata Bold"/>
              </a:rPr>
              <a:t>EVALUASI MODEL</a:t>
            </a:r>
          </a:p>
        </p:txBody>
      </p:sp>
      <p:sp>
        <p:nvSpPr>
          <p:cNvPr name="TextBox 17" id="17"/>
          <p:cNvSpPr txBox="true"/>
          <p:nvPr/>
        </p:nvSpPr>
        <p:spPr>
          <a:xfrm rot="0">
            <a:off x="5550905" y="7538908"/>
            <a:ext cx="2551986" cy="362037"/>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a:rPr>
              <a:t>Francois Mercer</a:t>
            </a:r>
          </a:p>
        </p:txBody>
      </p:sp>
      <p:sp>
        <p:nvSpPr>
          <p:cNvPr name="TextBox 18" id="18"/>
          <p:cNvSpPr txBox="true"/>
          <p:nvPr/>
        </p:nvSpPr>
        <p:spPr>
          <a:xfrm rot="0">
            <a:off x="5356103" y="7913587"/>
            <a:ext cx="2746788" cy="362037"/>
          </a:xfrm>
          <a:prstGeom prst="rect">
            <a:avLst/>
          </a:prstGeom>
        </p:spPr>
        <p:txBody>
          <a:bodyPr anchor="t" rtlCol="false" tIns="0" lIns="0" bIns="0" rIns="0">
            <a:spAutoFit/>
          </a:bodyPr>
          <a:lstStyle/>
          <a:p>
            <a:pPr>
              <a:lnSpc>
                <a:spcPts val="3000"/>
              </a:lnSpc>
              <a:spcBef>
                <a:spcPct val="0"/>
              </a:spcBef>
            </a:pPr>
            <a:r>
              <a:rPr lang="en-US" sz="2000">
                <a:solidFill>
                  <a:srgbClr val="000000"/>
                </a:solidFill>
                <a:latin typeface="Montserrat Italics"/>
              </a:rPr>
              <a:t>Senior Cameramen</a:t>
            </a:r>
          </a:p>
        </p:txBody>
      </p:sp>
      <p:sp>
        <p:nvSpPr>
          <p:cNvPr name="TextBox 19" id="19"/>
          <p:cNvSpPr txBox="true"/>
          <p:nvPr/>
        </p:nvSpPr>
        <p:spPr>
          <a:xfrm rot="0">
            <a:off x="2832128" y="5251039"/>
            <a:ext cx="2523975" cy="399531"/>
          </a:xfrm>
          <a:prstGeom prst="rect">
            <a:avLst/>
          </a:prstGeom>
        </p:spPr>
        <p:txBody>
          <a:bodyPr anchor="t" rtlCol="false" tIns="0" lIns="0" bIns="0" rIns="0">
            <a:spAutoFit/>
          </a:bodyPr>
          <a:lstStyle/>
          <a:p>
            <a:pPr>
              <a:lnSpc>
                <a:spcPts val="3328"/>
              </a:lnSpc>
              <a:spcBef>
                <a:spcPct val="0"/>
              </a:spcBef>
            </a:pPr>
            <a:r>
              <a:rPr lang="en-US" sz="2219">
                <a:solidFill>
                  <a:srgbClr val="000000"/>
                </a:solidFill>
                <a:latin typeface="Montserrat Italics"/>
              </a:rPr>
              <a:t>Senior  Director</a:t>
            </a:r>
          </a:p>
        </p:txBody>
      </p:sp>
      <p:sp>
        <p:nvSpPr>
          <p:cNvPr name="TextBox 20" id="20"/>
          <p:cNvSpPr txBox="true"/>
          <p:nvPr/>
        </p:nvSpPr>
        <p:spPr>
          <a:xfrm rot="0">
            <a:off x="3023976" y="4890035"/>
            <a:ext cx="2332127" cy="399531"/>
          </a:xfrm>
          <a:prstGeom prst="rect">
            <a:avLst/>
          </a:prstGeom>
        </p:spPr>
        <p:txBody>
          <a:bodyPr anchor="t" rtlCol="false" tIns="0" lIns="0" bIns="0" rIns="0">
            <a:spAutoFit/>
          </a:bodyPr>
          <a:lstStyle/>
          <a:p>
            <a:pPr>
              <a:lnSpc>
                <a:spcPts val="3328"/>
              </a:lnSpc>
              <a:spcBef>
                <a:spcPct val="0"/>
              </a:spcBef>
            </a:pPr>
            <a:r>
              <a:rPr lang="en-US" sz="2219">
                <a:solidFill>
                  <a:srgbClr val="000000"/>
                </a:solidFill>
                <a:latin typeface="Montserrat"/>
              </a:rPr>
              <a:t>Drew Feig</a:t>
            </a:r>
          </a:p>
        </p:txBody>
      </p:sp>
      <p:sp>
        <p:nvSpPr>
          <p:cNvPr name="AutoShape 21" id="21"/>
          <p:cNvSpPr/>
          <p:nvPr/>
        </p:nvSpPr>
        <p:spPr>
          <a:xfrm>
            <a:off x="9812683" y="7946924"/>
            <a:ext cx="783254" cy="0"/>
          </a:xfrm>
          <a:prstGeom prst="line">
            <a:avLst/>
          </a:prstGeom>
          <a:ln cap="flat" w="47625">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DAFlskyjLt4</dc:identifier>
  <dcterms:modified xsi:type="dcterms:W3CDTF">2011-08-01T06:04:30Z</dcterms:modified>
  <cp:revision>1</cp:revision>
  <dc:title>TheAter</dc:title>
</cp:coreProperties>
</file>